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6" r:id="rId5"/>
    <p:sldId id="339" r:id="rId6"/>
    <p:sldId id="291" r:id="rId7"/>
    <p:sldId id="257" r:id="rId8"/>
    <p:sldId id="1317" r:id="rId9"/>
    <p:sldId id="1318" r:id="rId10"/>
    <p:sldId id="1356" r:id="rId11"/>
    <p:sldId id="1357" r:id="rId12"/>
    <p:sldId id="1320" r:id="rId13"/>
    <p:sldId id="1347" r:id="rId14"/>
    <p:sldId id="1308" r:id="rId15"/>
    <p:sldId id="1313" r:id="rId16"/>
    <p:sldId id="1316" r:id="rId17"/>
    <p:sldId id="335" r:id="rId18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2CD356-3CA9-4B2F-9EF5-63B80E261F16}">
          <p14:sldIdLst>
            <p14:sldId id="336"/>
            <p14:sldId id="339"/>
            <p14:sldId id="291"/>
            <p14:sldId id="257"/>
            <p14:sldId id="1317"/>
            <p14:sldId id="1318"/>
            <p14:sldId id="1356"/>
            <p14:sldId id="1357"/>
            <p14:sldId id="1320"/>
            <p14:sldId id="1347"/>
            <p14:sldId id="1308"/>
            <p14:sldId id="1313"/>
            <p14:sldId id="1316"/>
          </p14:sldIdLst>
        </p14:section>
        <p14:section name="Untitled Section" id="{5943ECF1-55C9-4127-B7E4-ACC1D679ED68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inger, Sarah" initials="BS" lastIdx="1" clrIdx="0">
    <p:extLst>
      <p:ext uri="{19B8F6BF-5375-455C-9EA6-DF929625EA0E}">
        <p15:presenceInfo xmlns:p15="http://schemas.microsoft.com/office/powerpoint/2012/main" userId="S::sbarringer@rti.org::401b5583-b627-4393-abb1-b473a2e7d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FFFFFF"/>
    <a:srgbClr val="651D32"/>
    <a:srgbClr val="E7E7E5"/>
    <a:srgbClr val="CFCDC9"/>
    <a:srgbClr val="6C6463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99841" autoAdjust="0"/>
  </p:normalViewPr>
  <p:slideViewPr>
    <p:cSldViewPr snapToGrid="0" snapToObjects="1">
      <p:cViewPr varScale="1">
        <p:scale>
          <a:sx n="149" d="100"/>
          <a:sy n="149" d="100"/>
        </p:scale>
        <p:origin x="564" y="120"/>
      </p:cViewPr>
      <p:guideLst>
        <p:guide orient="horz" pos="163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E55AA-3622-40EB-A511-BBF9DF356D7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08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child, boy, indoor&#10;&#10;Description automatically generated">
            <a:extLst>
              <a:ext uri="{FF2B5EF4-FFF2-40B4-BE49-F238E27FC236}">
                <a16:creationId xmlns:a16="http://schemas.microsoft.com/office/drawing/2014/main" id="{54651C6B-7505-41BC-AD2D-71BD7F3DF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13" b="8289"/>
          <a:stretch/>
        </p:blipFill>
        <p:spPr>
          <a:xfrm>
            <a:off x="0" y="-12211"/>
            <a:ext cx="9146675" cy="527173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IMPROVED BASIC EDUCATION IN THE KYRGYZ REPUBLIC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82606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25843"/>
            <a:ext cx="6033052" cy="675462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814361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Рисунок 2">
            <a:extLst>
              <a:ext uri="{FF2B5EF4-FFF2-40B4-BE49-F238E27FC236}">
                <a16:creationId xmlns:a16="http://schemas.microsoft.com/office/drawing/2014/main" id="{BCBB0E68-D24E-406C-8AFF-0870FD926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93" y="52769"/>
            <a:ext cx="2297929" cy="8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8A60-36F1-4BB9-BD1D-774E71B3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5800" y="3625309"/>
            <a:ext cx="3578087" cy="11156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“From the American People” Message here</a:t>
            </a:r>
          </a:p>
        </p:txBody>
      </p:sp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 algn="ctr">
              <a:defRPr>
                <a:solidFill>
                  <a:srgbClr val="6C6463"/>
                </a:solidFill>
              </a:defRPr>
            </a:lvl1pPr>
          </a:lstStyle>
          <a:p>
            <a:r>
              <a:rPr lang="en-US" i="0" dirty="0"/>
              <a:t>USAID </a:t>
            </a:r>
            <a:r>
              <a:rPr lang="en-US" i="0" dirty="0" err="1"/>
              <a:t>Okuu</a:t>
            </a:r>
            <a:r>
              <a:rPr lang="en-US" i="0" dirty="0"/>
              <a:t> </a:t>
            </a:r>
            <a:r>
              <a:rPr lang="en-US" i="0" dirty="0" err="1"/>
              <a:t>Keremet</a:t>
            </a:r>
            <a:r>
              <a:rPr lang="en-US" i="0" dirty="0"/>
              <a:t>!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 algn="ctr">
              <a:defRPr>
                <a:solidFill>
                  <a:srgbClr val="6C6463"/>
                </a:solidFill>
              </a:defRPr>
            </a:lvl1pPr>
          </a:lstStyle>
          <a:p>
            <a:r>
              <a:rPr lang="en-US" i="0" dirty="0"/>
              <a:t>USAID </a:t>
            </a:r>
            <a:r>
              <a:rPr lang="en-US" i="0" dirty="0" err="1"/>
              <a:t>Okuu</a:t>
            </a:r>
            <a:r>
              <a:rPr lang="en-US" i="0" dirty="0"/>
              <a:t> </a:t>
            </a:r>
            <a:r>
              <a:rPr lang="en-US" i="0" dirty="0" err="1"/>
              <a:t>Keremet</a:t>
            </a:r>
            <a:r>
              <a:rPr lang="en-US" i="0" dirty="0"/>
              <a:t>!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i="0" dirty="0"/>
              <a:t>USAID </a:t>
            </a:r>
            <a:r>
              <a:rPr lang="en-US" i="0" dirty="0" err="1"/>
              <a:t>Okuu</a:t>
            </a:r>
            <a:r>
              <a:rPr lang="en-US" i="0" dirty="0"/>
              <a:t> </a:t>
            </a:r>
            <a:r>
              <a:rPr lang="en-US" i="0" dirty="0" err="1"/>
              <a:t>Keremet</a:t>
            </a:r>
            <a:r>
              <a:rPr lang="en-US" i="0" dirty="0"/>
              <a:t>! Project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a girl sitting on a couch&#10;&#10;Description automatically generated">
            <a:extLst>
              <a:ext uri="{FF2B5EF4-FFF2-40B4-BE49-F238E27FC236}">
                <a16:creationId xmlns:a16="http://schemas.microsoft.com/office/drawing/2014/main" id="{835EDD97-9E83-403D-9A56-7A6C94C72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976" b="8972"/>
          <a:stretch/>
        </p:blipFill>
        <p:spPr>
          <a:xfrm>
            <a:off x="152399" y="102309"/>
            <a:ext cx="8853014" cy="498280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979A0CB5-6842-4270-B2B0-020545683F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42" y="4317350"/>
            <a:ext cx="1416042" cy="5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6A8F56DF-6459-46CE-8DF1-171B2AF09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RTI International, November 2017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A9485F5-5C6D-4C60-BE2A-434AF2290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9E69A-31C3-4AB5-99F0-11DE1AC69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02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IMPROVED BASIC EDUCATION IN THE KYRGYZ REPUBLIC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5ECB40A4-1C23-4516-A0EB-CAE0A9B0A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514" y="254581"/>
            <a:ext cx="2095117" cy="81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IMPROVED BASIC EDUCATION IN THE KYRGYZ REPUBLIC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859FDBF4-80F2-43B2-91DA-B34F7FDC1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628" y="4084136"/>
            <a:ext cx="1717372" cy="66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IMPROVED BASIC EDUCATION IN THE KYRGYZ REPUBLIC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IMPROVED BASIC EDUCATION IN THE KYRGYZ REPUBLIC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IMPROVED BASIC EDUCATION IN THE KYRGYZ REPUBLIC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IMPROVED BASIC EDUCATION IN THE KYRGYZ REPUBLIC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59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00456-721A-A94C-800A-D5E7EE91C160}" type="datetime1">
              <a:rPr lang="en-US" smtClean="0">
                <a:solidFill>
                  <a:schemeClr val="accent3"/>
                </a:solidFill>
              </a:rPr>
              <a:pPr/>
              <a:t>10/13/2022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«Окуу керемет!»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1467293"/>
            <a:ext cx="4403652" cy="1238508"/>
          </a:xfrm>
        </p:spPr>
        <p:txBody>
          <a:bodyPr>
            <a:noAutofit/>
          </a:bodyPr>
          <a:lstStyle/>
          <a:p>
            <a:r>
              <a:rPr lang="ky-KG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USAID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«ОКУУ КЕРЕМЕТ!»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799" y="2925842"/>
            <a:ext cx="7790544" cy="200175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Формативное оценивание математических навыков с использованием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BaalooApp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(часть 2)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22 октября, 2022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8D248A5-ED0B-4AC0-B720-739343D7C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ФОТО: САУЛЕ ХАМЗИНА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7FAB717-AF9A-4E3E-B572-BF696C376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326425"/>
            <a:ext cx="8991600" cy="45182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внимательно инструкцию к конкретному инструменту.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Запланируйте время после уроков или выделите время на уроке математики для </a:t>
            </a:r>
            <a:r>
              <a:rPr lang="ru-RU" sz="13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формативного</a:t>
            </a: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оценивания.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Некоторые инструменты можно использовать сразу в малых группах, а некоторые - индивидуально. Вы можете провести оценивание только с группой учеников, которые могут испытывать затруднения в математике и понимании на данный момент, а позже взять другую группу учеников для оценивания навыков.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Распечатайте необходимое количество тестов, в зависимости от количества учеников, скачав их из приложения или сделайте копию из имеющихся Пособия у вас в школе (страницы указаны у вас в инструкции).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Проведите тестирование с группой или индивидуально с учениками.</a:t>
            </a:r>
            <a:b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Внесите данные в приложение на телефон или планшет/персональный компьютер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Получите анализ результатов и обратную связь в программе. Прочитайте обратную связь индивидуально каждому ребенку (если они есть) или сами скажите то, что выдает программа.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Посмотрите, как распределились ваши ученики по уровням развития навыка. Есть ли группа или ученик, которые показали средний уровень развития данного навыка? Какая группа учеников самая большая: в «отличном», «хорошем»? «слабом»? Если большинство детей находятся на уровне ниже, что вы предпримете?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рекомендации по обучению на уроках в течение последующих 2–3 недель в отношение детей или групп детей, которые нуждаются в дополнительной поддержке и развитии данного математического навыка.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3F9706-D9AA-40D2-842B-551A9FBF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E012-EC0C-1649-A039-CB178266D114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FA9D29-5FA2-46B4-B31C-10FAD77F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IMPROVED BASIC EDUCATION IN THE KYRGYZ REPUBLIC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EB93E5-23EE-421C-BF72-BA5B8754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568BA-35C6-4D19-BDE4-176E1C1459C3}"/>
              </a:ext>
            </a:extLst>
          </p:cNvPr>
          <p:cNvSpPr txBox="1"/>
          <p:nvPr/>
        </p:nvSpPr>
        <p:spPr>
          <a:xfrm>
            <a:off x="360381" y="18648"/>
            <a:ext cx="8423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инструкция по проведению оценивания с использованием  приложения  </a:t>
            </a:r>
            <a:r>
              <a:rPr lang="en-US" sz="1400" b="1" dirty="0" err="1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BaalooApp</a:t>
            </a:r>
            <a:endParaRPr lang="en-US" sz="1400" b="1" dirty="0">
              <a:solidFill>
                <a:srgbClr val="BA0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0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A3B5-021E-43E6-AA1A-1578238A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УПРАЖНЕНИЕ. ПЛАНИРОВАНИЕ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070E-31A3-4F5F-8B30-853DB6B7D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117" dirty="0"/>
              <a:t>Составьте План проведения формативного оценивания на весь учебный год с использованием программы </a:t>
            </a:r>
            <a:r>
              <a:rPr lang="en-US" sz="2117" dirty="0" err="1"/>
              <a:t>BaalooApp</a:t>
            </a:r>
            <a:r>
              <a:rPr lang="ru-RU" sz="2117" dirty="0"/>
              <a:t> (см. формат).</a:t>
            </a:r>
          </a:p>
          <a:p>
            <a:pPr marL="457200" indent="-457200">
              <a:buAutoNum type="arabicPeriod"/>
            </a:pPr>
            <a:r>
              <a:rPr lang="ru-RU" sz="2117" dirty="0"/>
              <a:t>Запланируйте обсуждение на заседании ШМО результатов оценивания и предпринятых педагогических решений для их улучшения.</a:t>
            </a:r>
          </a:p>
          <a:p>
            <a:pPr marL="0" indent="0" algn="ctr">
              <a:buNone/>
            </a:pPr>
            <a:endParaRPr lang="ru-RU" sz="2117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BCA0C-F67E-430E-9944-10ED28C2DB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7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33EC-E4F9-475F-8BE1-B20B5C0B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14" y="613174"/>
            <a:ext cx="8189990" cy="830997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Формат плана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формативного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оценивания математических навыков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Школа____________________класс__1___________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Учитель____________________________________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068E65-3E6C-4D29-9D78-1569B6DF9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926579"/>
              </p:ext>
            </p:extLst>
          </p:nvPr>
        </p:nvGraphicFramePr>
        <p:xfrm>
          <a:off x="321875" y="1473798"/>
          <a:ext cx="8265885" cy="347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71">
                  <a:extLst>
                    <a:ext uri="{9D8B030D-6E8A-4147-A177-3AD203B41FA5}">
                      <a16:colId xmlns:a16="http://schemas.microsoft.com/office/drawing/2014/main" val="1224246951"/>
                    </a:ext>
                  </a:extLst>
                </a:gridCol>
                <a:gridCol w="1240521">
                  <a:extLst>
                    <a:ext uri="{9D8B030D-6E8A-4147-A177-3AD203B41FA5}">
                      <a16:colId xmlns:a16="http://schemas.microsoft.com/office/drawing/2014/main" val="3093035754"/>
                    </a:ext>
                  </a:extLst>
                </a:gridCol>
                <a:gridCol w="1275405">
                  <a:extLst>
                    <a:ext uri="{9D8B030D-6E8A-4147-A177-3AD203B41FA5}">
                      <a16:colId xmlns:a16="http://schemas.microsoft.com/office/drawing/2014/main" val="2883477227"/>
                    </a:ext>
                  </a:extLst>
                </a:gridCol>
                <a:gridCol w="901036">
                  <a:extLst>
                    <a:ext uri="{9D8B030D-6E8A-4147-A177-3AD203B41FA5}">
                      <a16:colId xmlns:a16="http://schemas.microsoft.com/office/drawing/2014/main" val="4059735421"/>
                    </a:ext>
                  </a:extLst>
                </a:gridCol>
                <a:gridCol w="1435362">
                  <a:extLst>
                    <a:ext uri="{9D8B030D-6E8A-4147-A177-3AD203B41FA5}">
                      <a16:colId xmlns:a16="http://schemas.microsoft.com/office/drawing/2014/main" val="2094772538"/>
                    </a:ext>
                  </a:extLst>
                </a:gridCol>
                <a:gridCol w="1337517">
                  <a:extLst>
                    <a:ext uri="{9D8B030D-6E8A-4147-A177-3AD203B41FA5}">
                      <a16:colId xmlns:a16="http://schemas.microsoft.com/office/drawing/2014/main" val="529811674"/>
                    </a:ext>
                  </a:extLst>
                </a:gridCol>
                <a:gridCol w="1802073">
                  <a:extLst>
                    <a:ext uri="{9D8B030D-6E8A-4147-A177-3AD203B41FA5}">
                      <a16:colId xmlns:a16="http://schemas.microsoft.com/office/drawing/2014/main" val="4283351461"/>
                    </a:ext>
                  </a:extLst>
                </a:gridCol>
              </a:tblGrid>
              <a:tr h="8498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Навык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Инструмент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корректировки результатов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проведения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968692"/>
                  </a:ext>
                </a:extLst>
              </a:tr>
              <a:tr h="4528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Умение выполнять сложение и вычитание чисел в пределах 10.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Сложение и вычитание  чисел в пределах 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(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распеча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-тать)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10- 30 ноября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четверть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Малая группа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944488"/>
                  </a:ext>
                </a:extLst>
              </a:tr>
              <a:tr h="634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566982"/>
                  </a:ext>
                </a:extLst>
              </a:tr>
              <a:tr h="634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99933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1A6FF-436D-487A-BC55-6D8DD688B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1DDA0-5F24-4D7E-8411-DA890EC49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9E69A-31C3-4AB5-99F0-11DE1AC697B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51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B073-CA56-4F68-BA4A-2D28EE05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2808"/>
            <a:ext cx="7772400" cy="461665"/>
          </a:xfrm>
        </p:spPr>
        <p:txBody>
          <a:bodyPr/>
          <a:lstStyle/>
          <a:p>
            <a:r>
              <a:rPr lang="ru-RU" dirty="0"/>
              <a:t>Подведение итогов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C2D1-931A-46FC-AF4B-3F2A0588D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59971"/>
            <a:ext cx="7772400" cy="3842658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Формативное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оценивание 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важная часть процесса обучения математике, так как позволяет на основе получаемой информации строить поддержку и методы обучения отдельных учащихся или групп учащихся, в зависимости от их уровня освоения математического навыка.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использование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BaalooApp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следование рекомендациям  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учителю дифференцировать обучение и улучшить навыки по математике.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окажет поддержку в освоении Приложения и будет проводить мониторинг его использования.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Завучи школ, директора и методисты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будут обучены по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BaalooApp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ноябре и каждая школа получит один планшет с программой и пособие, раздаточный материал. Завучи проведут дополнительное обучение или консультации в школах после семинара.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школ и районов будут организованы семинары по обмену опытом, с упором на то, как использовать анализ для улучшения обучения. Но индивидуальные данные учащихся должны оставаться только для использования самим учителем.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B453A-0519-477B-BEA0-17818091B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7ECF6-BBF5-4515-B229-3BCEC9124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9E69A-31C3-4AB5-99F0-11DE1AC697B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86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 rot="16200000">
            <a:off x="7862313" y="1098609"/>
            <a:ext cx="2073910" cy="184666"/>
          </a:xfrm>
        </p:spPr>
        <p:txBody>
          <a:bodyPr/>
          <a:lstStyle/>
          <a:p>
            <a:r>
              <a:rPr lang="ru-RU" dirty="0"/>
              <a:t>ФОТО: «ОКУУ КЕРЕМЕТ!»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CE5460-4FB7-5647-9AB1-CEF5116A5DCA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Проект </a:t>
            </a:r>
            <a:r>
              <a:rPr lang="en-US" dirty="0"/>
              <a:t>USAID </a:t>
            </a:r>
            <a:r>
              <a:rPr lang="ru-RU" dirty="0"/>
              <a:t>«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!»</a:t>
            </a:r>
          </a:p>
          <a:p>
            <a:r>
              <a:rPr lang="ru-RU" dirty="0"/>
              <a:t>г. Бишкек</a:t>
            </a:r>
          </a:p>
          <a:p>
            <a:r>
              <a:rPr lang="ru-RU" dirty="0"/>
              <a:t>б. </a:t>
            </a:r>
            <a:r>
              <a:rPr lang="ru-RU" dirty="0" err="1"/>
              <a:t>Эркиндик</a:t>
            </a:r>
            <a:r>
              <a:rPr lang="ru-RU" dirty="0"/>
              <a:t>, 30/1 </a:t>
            </a:r>
          </a:p>
          <a:p>
            <a:r>
              <a:rPr lang="ru-RU" dirty="0"/>
              <a:t>(</a:t>
            </a:r>
            <a:r>
              <a:rPr lang="ru-RU" dirty="0" err="1"/>
              <a:t>перес</a:t>
            </a:r>
            <a:r>
              <a:rPr lang="ru-RU" dirty="0"/>
              <a:t>. ул. Московская)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4849813"/>
            <a:ext cx="2895600" cy="18573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«Окуу керемет!»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3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3F355F-7C3D-4F1F-A57B-4D696CC0D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104" y="3593805"/>
            <a:ext cx="7772400" cy="90358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Данная презентация разработана благодаря помощи Американского народа, оказанной через Агентство США по международному развитию (USAID). Содержание </a:t>
            </a:r>
            <a:r>
              <a:rPr lang="ky-KG" dirty="0"/>
              <a:t>презентации</a:t>
            </a:r>
            <a:r>
              <a:rPr lang="ru-RU" dirty="0"/>
              <a:t> не обязательно отражает позицию USAID или Правительства США.</a:t>
            </a:r>
            <a:r>
              <a:rPr lang="en-US" dirty="0"/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0456-721A-A94C-800A-D5E7EE91C160}" type="datetime1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1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0" dirty="0"/>
              <a:t>«Окуу керемет!»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10/13/2022</a:t>
            </a:fld>
            <a:r>
              <a:rPr lang="en-US"/>
              <a:t>`1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«Окуу керемет!»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799" y="1601787"/>
            <a:ext cx="4488713" cy="602697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 «ОКУУ КЕРЕМЕТ!»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2-я сессия по </a:t>
            </a:r>
            <a:r>
              <a:rPr lang="en-US" dirty="0" err="1"/>
              <a:t>BaalooApp</a:t>
            </a:r>
            <a:endParaRPr lang="ru-RU" dirty="0"/>
          </a:p>
          <a:p>
            <a:r>
              <a:rPr lang="ru-RU" dirty="0"/>
              <a:t>22</a:t>
            </a:r>
            <a:r>
              <a:rPr lang="en-US" dirty="0"/>
              <a:t> </a:t>
            </a:r>
            <a:r>
              <a:rPr lang="ru-RU" dirty="0"/>
              <a:t>октября,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670-E582-C940-8B0E-58C6EF06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СЕССИИ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55E27-C005-9746-AC3E-DC8A3DE4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18" y="1144587"/>
            <a:ext cx="7772400" cy="368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Обучение использованию приложения  </a:t>
            </a:r>
            <a:r>
              <a:rPr lang="en-US" dirty="0" err="1"/>
              <a:t>BaalooApp</a:t>
            </a:r>
            <a:r>
              <a:rPr lang="ru-RU" dirty="0"/>
              <a:t> для  </a:t>
            </a:r>
            <a:r>
              <a:rPr lang="ru-RU" dirty="0" err="1"/>
              <a:t>формативного</a:t>
            </a:r>
            <a:r>
              <a:rPr lang="ru-RU" dirty="0"/>
              <a:t> оценивания математических навыков в 1-4 классах.</a:t>
            </a:r>
          </a:p>
          <a:p>
            <a:pPr marL="0" indent="0">
              <a:buNone/>
            </a:pPr>
            <a:r>
              <a:rPr lang="ru-RU" b="1" dirty="0"/>
              <a:t>К концу тренинга, участники:</a:t>
            </a:r>
            <a:endParaRPr lang="en-US" b="1" dirty="0"/>
          </a:p>
          <a:p>
            <a:r>
              <a:rPr lang="ru-RU" dirty="0"/>
              <a:t>попрактикуются в проведении формативного оценивания и предоставлении обратной связи, используя приложение;</a:t>
            </a:r>
          </a:p>
          <a:p>
            <a:r>
              <a:rPr lang="ru-RU" dirty="0"/>
              <a:t>будут готовы использовать данные\ результаты формативного оценивания для корректировки своей деятельности преподавания;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планируют использование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BaalooApp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2022-2023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уч.год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 своими классами для оценки математических навыков.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3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A637-2018-4A24-9874-53C2DCCA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87235"/>
            <a:ext cx="7772400" cy="857351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dirty="0"/>
            </a:br>
            <a:r>
              <a:rPr lang="ru-RU" dirty="0"/>
              <a:t>Обратная связь после апробации приложения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2FEFBA9-4123-49B1-8ECA-8CF8F267C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53658"/>
              </p:ext>
            </p:extLst>
          </p:nvPr>
        </p:nvGraphicFramePr>
        <p:xfrm>
          <a:off x="685800" y="1296988"/>
          <a:ext cx="77723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99">
                  <a:extLst>
                    <a:ext uri="{9D8B030D-6E8A-4147-A177-3AD203B41FA5}">
                      <a16:colId xmlns:a16="http://schemas.microsoft.com/office/drawing/2014/main" val="1863241517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1553976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получилось? Что понравилось?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вопросы возникли?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90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19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2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1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36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2825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554C3-8693-458E-ACBC-AA032B91F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860223"/>
            <a:ext cx="2895600" cy="186148"/>
          </a:xfrm>
        </p:spPr>
        <p:txBody>
          <a:bodyPr/>
          <a:lstStyle/>
          <a:p>
            <a:pPr>
              <a:defRPr/>
            </a:pPr>
            <a:r>
              <a:rPr lang="en-US" dirty="0"/>
              <a:t>(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AA48C-808A-4AF9-B058-7F045BD6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9E69A-31C3-4AB5-99F0-11DE1AC697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83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8235-D2EB-4250-B275-9EE2A835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5" y="134420"/>
            <a:ext cx="7772400" cy="461665"/>
          </a:xfrm>
        </p:spPr>
        <p:txBody>
          <a:bodyPr/>
          <a:lstStyle/>
          <a:p>
            <a:r>
              <a:rPr lang="ru-RU" dirty="0"/>
              <a:t>Задание для работы в парах/группах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6DA3E-F7F9-4B5F-B081-5476B415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1" y="1238510"/>
            <a:ext cx="4822115" cy="3200400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просмотреть инструменты для соответствующего класса (1–4);</a:t>
            </a:r>
            <a:endParaRPr lang="en-US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провести каждому на своей малой группе оценивание по  одному из инструментов;</a:t>
            </a:r>
            <a:endParaRPr lang="en-US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зафиксировать полученные данные;</a:t>
            </a:r>
            <a:endParaRPr lang="en-US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записать, что должен сделать учитель после проведение тестирования (какая обратная связь будет учащемуся, представить результаты анализа полученных данных по малой группе, как будет использовать рекомендации учитель в течение определенного периода времени). </a:t>
            </a:r>
            <a:endParaRPr lang="en-US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2DD28-B92D-41C8-ADCC-74E7C1E7E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56BF9-0B9B-4679-9989-511DD48ED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9E69A-31C3-4AB5-99F0-11DE1AC697B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505AA-B149-4BCC-A545-C1BA3370C40F}"/>
              </a:ext>
            </a:extLst>
          </p:cNvPr>
          <p:cNvSpPr txBox="1"/>
          <p:nvPr/>
        </p:nvSpPr>
        <p:spPr>
          <a:xfrm>
            <a:off x="6236745" y="1194087"/>
            <a:ext cx="2630245" cy="27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группа презентует свою работу в формате 3-2-1:</a:t>
            </a:r>
            <a:endParaRPr lang="en-US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три вещи, которые вы не знали, но узнали</a:t>
            </a:r>
            <a:endParaRPr lang="en-US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 две вещи, которые вас удивили</a:t>
            </a:r>
            <a:endParaRPr lang="en-US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то, что вы будете использовать в своей работе</a:t>
            </a:r>
            <a:endParaRPr lang="en-US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7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AA9BA3F-321C-43CB-A41B-C7F89FC57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55" y="870572"/>
            <a:ext cx="3218921" cy="362681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Результаты учащихся распределяются по 3 уровням, в зависимости от правильности выполнения задания и для каждого из уровней программой выдается обратная связь (учащемуся и учителю):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C99FF-C2F7-4444-907C-C25C4375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CE6D9-0B9E-4CDC-97A4-514A32A5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IMPROVED BASIC EDUCATION IN THE KYRGYZ REPUBLIC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91D62-0C04-43D9-A202-907CB0C3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4D94D5-E2A3-4F75-9EAF-974D2A16DA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1651" y="753035"/>
            <a:ext cx="4450377" cy="396957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выполнены 4 или 5 заданий из 5 (отличный, 81–100% правильного выполнения);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выполнены 3 задания из 5 (хороший, 61–80% правильного выполнения);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выполнены 2 или 1 или 0 заданий из 5 (слабый, 41–60%, 21–40%, 0–20% правильного выполнения).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040B5EC-B15F-4485-8A0A-77196656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55" y="153988"/>
            <a:ext cx="7772400" cy="369332"/>
          </a:xfrm>
        </p:spPr>
        <p:txBody>
          <a:bodyPr/>
          <a:lstStyle/>
          <a:p>
            <a:r>
              <a:rPr lang="ru-RU" sz="1800" b="1" dirty="0"/>
              <a:t>Обратите внимание: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91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5DCF333-CB8B-4E49-A482-E2405E124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798" y="699247"/>
            <a:ext cx="2514296" cy="403411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Констатация уровня учащегося.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Обратная связь учащемуся (если оценивание проводится индивидуально).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Обратная связь учителю.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66D0E-36B5-416C-B184-BBC4E2EF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0B90A-B93D-4519-865A-830D6C0C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57427"/>
            <a:ext cx="2895600" cy="186148"/>
          </a:xfrm>
        </p:spPr>
        <p:txBody>
          <a:bodyPr/>
          <a:lstStyle/>
          <a:p>
            <a:r>
              <a:rPr lang="en-US"/>
              <a:t>IMPROVED BASIC EDUCATION IN THE KYRGYZ REPUBLIC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FDB3F-1DF5-4F68-BDD0-CEF76EEC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1C8502D-8125-4FDB-B50B-54E133F3DA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2691" y="796019"/>
            <a:ext cx="2514904" cy="375510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Планирование учителем  2–3  недели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работу с рекомендациями.</a:t>
            </a:r>
          </a:p>
          <a:p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Материалы: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Модули, учебники, дополнительные материалы (сборники заданий).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07AF77E-85E1-41D4-AF19-65831D8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177"/>
            <a:ext cx="7772400" cy="369332"/>
          </a:xfrm>
        </p:spPr>
        <p:txBody>
          <a:bodyPr/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</a:rPr>
              <a:t>О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братная связь 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C507C-B4BA-4F61-8B54-A0643060E80D}"/>
              </a:ext>
            </a:extLst>
          </p:cNvPr>
          <p:cNvSpPr txBox="1"/>
          <p:nvPr/>
        </p:nvSpPr>
        <p:spPr>
          <a:xfrm>
            <a:off x="2981357" y="1266963"/>
            <a:ext cx="2895600" cy="1689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</a:t>
            </a:r>
            <a:r>
              <a:rPr lang="ru-RU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асколько данная обратная связь информативна для учителя? Дает ли она ориентир, что ему нужно делать, чтобы помочь учащемуся развить данный математический навык?</a:t>
            </a:r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9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578586-1098-48D6-8D3A-979EDE062D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Освоение техник ФО. Планирование оценивания. (Приложение, инструкции по освоению программы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BaalooA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рр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Проведение тестирования (оценивания)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учащимися индивидуально или в группе</a:t>
            </a:r>
            <a:r>
              <a:rPr lang="ru-RU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i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Обратная связь учащемуся или малой группе.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Анализ полученных данных по группе.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Использование рекомендаций самим учителем в течение определенного периода </a:t>
            </a:r>
            <a:r>
              <a:rPr lang="ru-RU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времени (2-3 недели, использование рекомендованных стратегий на уроках, индивидуальная работа с учениками, информирование родителей и др.).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i="1" dirty="0">
              <a:latin typeface="Arial" panose="020B0604020202020204" pitchFamily="34" charset="0"/>
            </a:endParaRPr>
          </a:p>
          <a:p>
            <a:endParaRPr lang="ru-RU" sz="1800" i="1" dirty="0">
              <a:latin typeface="Arial" panose="020B0604020202020204" pitchFamily="34" charset="0"/>
            </a:endParaRPr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2E619-69BC-42AE-8D17-C266A142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E012-EC0C-1649-A039-CB178266D114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55D1F-D2F5-45FD-A2A9-37F156B5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IMPROVED BASIC EDUCATION IN THE KYRGYZ REPUBLIC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AFD71-A4A8-4D8D-9C1E-5CAC9328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DAD77F-91A8-4155-B984-447E54D9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12" y="266655"/>
            <a:ext cx="7772400" cy="307777"/>
          </a:xfrm>
        </p:spPr>
        <p:txBody>
          <a:bodyPr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ЭТАПЫ ИСПОЛЬЗОВАНИЯ ПРИЛОЖЕНИЯ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83862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C166961986B429123370230C21361" ma:contentTypeVersion="9" ma:contentTypeDescription="Create a new document." ma:contentTypeScope="" ma:versionID="c985988e810e78bf63bbd091cbb8d28f">
  <xsd:schema xmlns:xsd="http://www.w3.org/2001/XMLSchema" xmlns:xs="http://www.w3.org/2001/XMLSchema" xmlns:p="http://schemas.microsoft.com/office/2006/metadata/properties" xmlns:ns3="a682d3be-e724-4881-9c57-9df1e44a6351" targetNamespace="http://schemas.microsoft.com/office/2006/metadata/properties" ma:root="true" ma:fieldsID="4fe652e7966edb6abacef8201f0aba5e" ns3:_="">
    <xsd:import namespace="a682d3be-e724-4881-9c57-9df1e44a63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2d3be-e724-4881-9c57-9df1e44a6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47B59D-80F4-4517-A625-59903C50D313}">
  <ds:schemaRefs>
    <ds:schemaRef ds:uri="a682d3be-e724-4881-9c57-9df1e44a635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5D8010-4647-4301-B957-18043320F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2d3be-e724-4881-9c57-9df1e44a63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BDE3EF-8DA1-43C2-95E9-AC86669F56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4228</TotalTime>
  <Words>1061</Words>
  <Application>Microsoft Office PowerPoint</Application>
  <PresentationFormat>Произвольный</PresentationFormat>
  <Paragraphs>129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Symbol</vt:lpstr>
      <vt:lpstr>Wingdings</vt:lpstr>
      <vt:lpstr>16.9-Template_12.7.2016</vt:lpstr>
      <vt:lpstr>ПРОЕКТ USAID «ОКУУ КЕРЕМЕТ!»</vt:lpstr>
      <vt:lpstr>Презентация PowerPoint</vt:lpstr>
      <vt:lpstr>ПРОЕКТ «ОКУУ КЕРЕМЕТ!»</vt:lpstr>
      <vt:lpstr>ЦЕЛИ СЕССИИ</vt:lpstr>
      <vt:lpstr> Обратная связь после апробации приложения</vt:lpstr>
      <vt:lpstr>Задание для работы в парах/группах</vt:lpstr>
      <vt:lpstr>Обратите внимание:</vt:lpstr>
      <vt:lpstr>Обратная связь </vt:lpstr>
      <vt:lpstr>ЭТАПЫ ИСПОЛЬЗОВАНИЯ ПРИЛОЖЕНИЯ</vt:lpstr>
      <vt:lpstr>Презентация PowerPoint</vt:lpstr>
      <vt:lpstr>ПРАКТИЧЕСКОЕ УПРАЖНЕНИЕ. ПЛАНИРОВАНИЕ</vt:lpstr>
      <vt:lpstr>Формат плана формативного оценивания математических навыков Школа____________________класс__1___________ Учитель____________________________________</vt:lpstr>
      <vt:lpstr>Подведение итогов </vt:lpstr>
      <vt:lpstr>Презентация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Alikova, Aida</cp:lastModifiedBy>
  <cp:revision>167</cp:revision>
  <dcterms:created xsi:type="dcterms:W3CDTF">2017-03-16T17:43:27Z</dcterms:created>
  <dcterms:modified xsi:type="dcterms:W3CDTF">2022-10-13T04:56:27Z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0x010100405C166961986B429123370230C21361</vt:lpwstr>
  </property>
</Properties>
</file>