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3"/>
  </p:notesMasterIdLst>
  <p:handoutMasterIdLst>
    <p:handoutMasterId r:id="rId44"/>
  </p:handoutMasterIdLst>
  <p:sldIdLst>
    <p:sldId id="336" r:id="rId5"/>
    <p:sldId id="339" r:id="rId6"/>
    <p:sldId id="291" r:id="rId7"/>
    <p:sldId id="257" r:id="rId8"/>
    <p:sldId id="379" r:id="rId9"/>
    <p:sldId id="380" r:id="rId10"/>
    <p:sldId id="1305" r:id="rId11"/>
    <p:sldId id="1318" r:id="rId12"/>
    <p:sldId id="1320" r:id="rId13"/>
    <p:sldId id="1333" r:id="rId14"/>
    <p:sldId id="383" r:id="rId15"/>
    <p:sldId id="1334" r:id="rId16"/>
    <p:sldId id="1344" r:id="rId17"/>
    <p:sldId id="1345" r:id="rId18"/>
    <p:sldId id="1335" r:id="rId19"/>
    <p:sldId id="1346" r:id="rId20"/>
    <p:sldId id="354" r:id="rId21"/>
    <p:sldId id="355" r:id="rId22"/>
    <p:sldId id="1338" r:id="rId23"/>
    <p:sldId id="1340" r:id="rId24"/>
    <p:sldId id="1339" r:id="rId25"/>
    <p:sldId id="1341" r:id="rId26"/>
    <p:sldId id="1358" r:id="rId27"/>
    <p:sldId id="1359" r:id="rId28"/>
    <p:sldId id="1360" r:id="rId29"/>
    <p:sldId id="1361" r:id="rId30"/>
    <p:sldId id="1362" r:id="rId31"/>
    <p:sldId id="1363" r:id="rId32"/>
    <p:sldId id="1364" r:id="rId33"/>
    <p:sldId id="1365" r:id="rId34"/>
    <p:sldId id="1366" r:id="rId35"/>
    <p:sldId id="1367" r:id="rId36"/>
    <p:sldId id="1368" r:id="rId37"/>
    <p:sldId id="1336" r:id="rId38"/>
    <p:sldId id="1337" r:id="rId39"/>
    <p:sldId id="1330" r:id="rId40"/>
    <p:sldId id="1369" r:id="rId41"/>
    <p:sldId id="335" r:id="rId42"/>
  </p:sldIdLst>
  <p:sldSz cx="9144000" cy="51847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2CD356-3CA9-4B2F-9EF5-63B80E261F16}">
          <p14:sldIdLst>
            <p14:sldId id="336"/>
            <p14:sldId id="339"/>
            <p14:sldId id="291"/>
            <p14:sldId id="257"/>
            <p14:sldId id="379"/>
            <p14:sldId id="380"/>
            <p14:sldId id="1305"/>
            <p14:sldId id="1318"/>
            <p14:sldId id="1320"/>
            <p14:sldId id="1333"/>
            <p14:sldId id="383"/>
            <p14:sldId id="1334"/>
            <p14:sldId id="1344"/>
            <p14:sldId id="1345"/>
            <p14:sldId id="1335"/>
            <p14:sldId id="1346"/>
            <p14:sldId id="354"/>
            <p14:sldId id="355"/>
            <p14:sldId id="1338"/>
            <p14:sldId id="1340"/>
            <p14:sldId id="1339"/>
            <p14:sldId id="1341"/>
            <p14:sldId id="1358"/>
            <p14:sldId id="1359"/>
            <p14:sldId id="1360"/>
            <p14:sldId id="1361"/>
            <p14:sldId id="1362"/>
            <p14:sldId id="1363"/>
            <p14:sldId id="1364"/>
            <p14:sldId id="1365"/>
            <p14:sldId id="1366"/>
            <p14:sldId id="1367"/>
            <p14:sldId id="1368"/>
            <p14:sldId id="1336"/>
            <p14:sldId id="1337"/>
            <p14:sldId id="1330"/>
            <p14:sldId id="1369"/>
          </p14:sldIdLst>
        </p14:section>
        <p14:section name="Untitled Section" id="{5943ECF1-55C9-4127-B7E4-ACC1D679ED68}">
          <p14:sldIdLst>
            <p14:sldId id="3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3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ringer, Sarah" initials="BS" lastIdx="1" clrIdx="0">
    <p:extLst>
      <p:ext uri="{19B8F6BF-5375-455C-9EA6-DF929625EA0E}">
        <p15:presenceInfo xmlns:p15="http://schemas.microsoft.com/office/powerpoint/2012/main" userId="S::sbarringer@rti.org::401b5583-b627-4393-abb1-b473a2e7d2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0C2F"/>
    <a:srgbClr val="FFFFFF"/>
    <a:srgbClr val="651D32"/>
    <a:srgbClr val="E7E7E5"/>
    <a:srgbClr val="CFCDC9"/>
    <a:srgbClr val="6C6463"/>
    <a:srgbClr val="002F6C"/>
    <a:srgbClr val="0067B9"/>
    <a:srgbClr val="A7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95" autoAdjust="0"/>
    <p:restoredTop sz="99841" autoAdjust="0"/>
  </p:normalViewPr>
  <p:slideViewPr>
    <p:cSldViewPr snapToGrid="0" snapToObjects="1">
      <p:cViewPr varScale="1">
        <p:scale>
          <a:sx n="149" d="100"/>
          <a:sy n="149" d="100"/>
        </p:scale>
        <p:origin x="594" y="120"/>
      </p:cViewPr>
      <p:guideLst>
        <p:guide orient="horz" pos="1633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3F9DCB-D2F3-4E7C-AB61-E71DCFF69A49}" type="doc">
      <dgm:prSet loTypeId="urn:microsoft.com/office/officeart/2005/8/layout/hList1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76D7D54-E0DF-4417-AD0A-02BE96771513}">
      <dgm:prSet phldrT="[Text]"/>
      <dgm:spPr/>
      <dgm:t>
        <a:bodyPr/>
        <a:lstStyle/>
        <a:p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А. Вводная часть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1D45A5-73EE-4072-AC0F-883185C8F84F}" type="parTrans" cxnId="{88576906-7C0E-4BB5-BDE5-EAF233645D7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3C3706-23C8-4D05-9B80-C10299CA58F7}" type="sibTrans" cxnId="{88576906-7C0E-4BB5-BDE5-EAF233645D7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343998-77B1-4157-A369-A75536321E81}">
      <dgm:prSet phldrT="[Text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Содержательная линия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B62A7B-B60A-43EE-9F60-404A25B2E7C2}" type="parTrans" cxnId="{C3ACD681-482B-48C6-92E8-D055041A8DD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8BDFD2-8330-4A70-9CDF-76892AC8E774}" type="sibTrans" cxnId="{C3ACD681-482B-48C6-92E8-D055041A8DD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43F551-A909-4391-8ACC-0C0EA3DDCF86}">
      <dgm:prSet phldrT="[Text]"/>
      <dgm:spPr/>
      <dgm:t>
        <a:bodyPr/>
        <a:lstStyle/>
        <a:p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В. Инструкции и обратная связь</a:t>
          </a:r>
          <a:endParaRPr lang="en-US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969FFA-2B3A-4C4A-9952-3A31780896AE}" type="parTrans" cxnId="{3D985325-6F16-4E28-9242-08B3687BD27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93C81B-19A6-47C2-9631-A2403CD6EF0B}" type="sibTrans" cxnId="{3D985325-6F16-4E28-9242-08B3687BD27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8D64C4-6B24-4D8B-86C3-8B27F3AFE046}">
      <dgm:prSet phldrT="[Text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Описание инструмента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CA49AC-BAF7-4A83-8FEC-79A0C68ABDFD}" type="parTrans" cxnId="{5215A780-DF21-49ED-B823-D9337F0B019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56ED54-DACB-4CEC-9905-47F72CE0359D}" type="sibTrans" cxnId="{5215A780-DF21-49ED-B823-D9337F0B019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F3100A-8A39-4ADB-BB63-4FFC2409F55F}">
      <dgm:prSet phldrT="[Text]"/>
      <dgm:spPr/>
      <dgm:t>
        <a:bodyPr/>
        <a:lstStyle/>
        <a:p>
          <a:r>
            <a:rPr lang="ru-RU" b="1" dirty="0">
              <a:latin typeface="Arial" panose="020B0604020202020204" pitchFamily="34" charset="0"/>
              <a:cs typeface="Arial" panose="020B0604020202020204" pitchFamily="34" charset="0"/>
            </a:rPr>
            <a:t>С. Варианты тестов                                       </a:t>
          </a:r>
        </a:p>
      </dgm:t>
    </dgm:pt>
    <dgm:pt modelId="{C42843FF-69B2-4B45-A27D-3AC9CB3B4267}" type="parTrans" cxnId="{DF0BFC04-D25B-4CEC-8D11-6C436808B4A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0DA72A-E729-4BCA-B994-C62FD2208FB1}" type="sibTrans" cxnId="{DF0BFC04-D25B-4CEC-8D11-6C436808B4AD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AD215-B50F-41FE-8D2B-9C358FDD01C3}">
      <dgm:prSet phldrT="[Text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1 вариант теста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1DEF77-BB57-4F17-8620-0D432BF1509E}" type="parTrans" cxnId="{763108E9-601E-4DC8-A0EF-EDD97828537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AB9453-39A4-47AA-B98D-C133570F05BC}" type="sibTrans" cxnId="{763108E9-601E-4DC8-A0EF-EDD978285373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DF1E9A-EF0B-4488-AA73-7F0336C98C8C}">
      <dgm:prSet phldrT="[Text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Оцениваемый навык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564F1E-72B9-4D89-95C7-7718107B5FB4}" type="parTrans" cxnId="{46A8FFC6-9C15-4132-B86B-5E6F4DAA929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372419-9925-4A4D-8945-DAB2961E6DE1}" type="sibTrans" cxnId="{46A8FFC6-9C15-4132-B86B-5E6F4DAA929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9F385A-5E71-4207-AE1D-6BF572AA8BE5}">
      <dgm:prSet phldrT="[Text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Тип задания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BE3C5C-7730-4D7C-AEB8-1F3F4C40DFFD}" type="parTrans" cxnId="{8381B319-F996-44B9-9D77-3B83D57EC1A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9D9A05-3A37-4DBF-B417-599E00927191}" type="sibTrans" cxnId="{8381B319-F996-44B9-9D77-3B83D57EC1A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E6EC03-93BB-4EB9-9855-17431CFCFC8D}">
      <dgm:prSet phldrT="[Text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Класс и время проведения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FEF5B8-F33F-44DC-A17D-AC56ED0F1F57}" type="parTrans" cxnId="{DB7FCE18-1D4E-4E6B-9E9B-CA5D99D3CF9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8A7693-2F70-4F8B-B884-4C486BD1E57C}" type="sibTrans" cxnId="{DB7FCE18-1D4E-4E6B-9E9B-CA5D99D3CF9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EBE357-B95E-4AEA-88B3-82331E2817EF}">
      <dgm:prSet phldrT="[Text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Инструкции по проведению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A7C300-9C68-4F39-9E41-374F833475EC}" type="parTrans" cxnId="{93DA0D88-476E-4008-845C-5AA952FAD7F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0C0302-ED96-4E4C-A96E-49392E444838}" type="sibTrans" cxnId="{93DA0D88-476E-4008-845C-5AA952FAD7F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CF4934-2273-4E28-ACB7-F780617B04C8}">
      <dgm:prSet phldrT="[Text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Основной тест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A9E0D9-E1E8-42FD-AF1A-1B86BA247729}" type="parTrans" cxnId="{FC66C067-34C7-435E-B281-5F6EE51DCDE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73E9BA-C636-4E54-BC36-1CA6CB68A0C4}" type="sibTrans" cxnId="{FC66C067-34C7-435E-B281-5F6EE51DCDE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FB65C7-CC02-45B9-9A24-EF66D54A2D16}">
      <dgm:prSet phldrT="[Text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Рекомендации на уровне класса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4951C1-DAD1-4B84-BDB6-2189A40E9615}" type="parTrans" cxnId="{E068A38A-28F2-413C-86FD-A9A803E0694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80720E-703F-46CE-AB61-3D93F6A5FB16}" type="sibTrans" cxnId="{E068A38A-28F2-413C-86FD-A9A803E0694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03D277-0225-4C09-9E74-55095900054E}">
      <dgm:prSet phldrT="[Text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Обратная связь индивидуальная + рекомендации учителю по работе с учащимися по уровням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A31279-6256-4303-9E49-3B0CCCAF2B39}" type="parTrans" cxnId="{672059C6-9C0D-4FBA-B6CC-E88DD5A5818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59DB56-E95D-4DC4-846D-3F51DF60B13A}" type="sibTrans" cxnId="{672059C6-9C0D-4FBA-B6CC-E88DD5A5818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F531FF-049F-48FB-B09A-88F644E37527}">
      <dgm:prSet phldrT="[Text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2 вариант теста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BDD7EC-539D-4AFB-AF4F-CF0878A1AE9C}" type="parTrans" cxnId="{1E0FF79D-9AEB-48E6-AAE3-A1C4CE27B26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4B9311-C9FC-451B-AE8F-9113E012F78C}" type="sibTrans" cxnId="{1E0FF79D-9AEB-48E6-AAE3-A1C4CE27B26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461EB7-86BC-432F-93B3-E6A5E5BDB9D4}">
      <dgm:prSet phldrT="[Text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3 вариант теста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679DC4-68C8-4282-B230-1B961FAA5D5E}" type="parTrans" cxnId="{095EF7E4-7DEE-4C42-80FA-3A54A3E21D2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9BA07A-C834-4A5E-9B03-EDB42265BB64}" type="sibTrans" cxnId="{095EF7E4-7DEE-4C42-80FA-3A54A3E21D2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FB302E-EB91-4AF8-965A-57A12F48412F}">
      <dgm:prSet phldrT="[Text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4 вариант теста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BED827-2B88-4A72-84C6-3847C8F724D3}" type="parTrans" cxnId="{9797DEDB-5620-4355-88B4-046E2A001A1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036841-E196-41B2-B7E5-38D3D66732CB}" type="sibTrans" cxnId="{9797DEDB-5620-4355-88B4-046E2A001A1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424622-3B29-4236-9677-254151D71244}">
      <dgm:prSet phldrT="[Text]"/>
      <dgm:spPr/>
      <dgm:t>
        <a:bodyPr/>
        <a:lstStyle/>
        <a:p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+ ключ к правильным ответам ко всем вариантам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759E9E-3821-4B6D-BDF7-3D1B21744F4E}" type="parTrans" cxnId="{63030555-5860-42E1-8EA4-4D712CBEB51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5DF09A-6C7A-4F7B-8939-E16E1E917CFD}" type="sibTrans" cxnId="{63030555-5860-42E1-8EA4-4D712CBEB51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0D3163-082C-4DB4-9BEB-11B93678209A}">
      <dgm:prSet phldrT="[Text]"/>
      <dgm:spPr/>
      <dgm:t>
        <a:bodyPr/>
        <a:lstStyle/>
        <a:p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7FD83A-1F3D-4920-90D1-B5124127C3E3}" type="parTrans" cxnId="{6932247B-6606-4548-B2C7-79872F52504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3F127F-8F32-4D02-B851-AA5766A315C5}" type="sibTrans" cxnId="{6932247B-6606-4548-B2C7-79872F52504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89F607-1F9C-4126-95CD-C3C9E80EB2FB}" type="pres">
      <dgm:prSet presAssocID="{973F9DCB-D2F3-4E7C-AB61-E71DCFF69A49}" presName="Name0" presStyleCnt="0">
        <dgm:presLayoutVars>
          <dgm:dir/>
          <dgm:animLvl val="lvl"/>
          <dgm:resizeHandles val="exact"/>
        </dgm:presLayoutVars>
      </dgm:prSet>
      <dgm:spPr/>
    </dgm:pt>
    <dgm:pt modelId="{5B28B857-9546-40D4-BDEA-B6815820B916}" type="pres">
      <dgm:prSet presAssocID="{D76D7D54-E0DF-4417-AD0A-02BE96771513}" presName="composite" presStyleCnt="0"/>
      <dgm:spPr/>
    </dgm:pt>
    <dgm:pt modelId="{B1918F51-B753-4B16-8912-D606CDAC5751}" type="pres">
      <dgm:prSet presAssocID="{D76D7D54-E0DF-4417-AD0A-02BE96771513}" presName="parTx" presStyleLbl="alignNode1" presStyleIdx="0" presStyleCnt="3" custScaleX="122493">
        <dgm:presLayoutVars>
          <dgm:chMax val="0"/>
          <dgm:chPref val="0"/>
          <dgm:bulletEnabled val="1"/>
        </dgm:presLayoutVars>
      </dgm:prSet>
      <dgm:spPr/>
    </dgm:pt>
    <dgm:pt modelId="{0C282A44-1BAF-43D0-B716-A92C5A9BEF1E}" type="pres">
      <dgm:prSet presAssocID="{D76D7D54-E0DF-4417-AD0A-02BE96771513}" presName="desTx" presStyleLbl="alignAccFollowNode1" presStyleIdx="0" presStyleCnt="3" custScaleX="122291" custScaleY="90165">
        <dgm:presLayoutVars>
          <dgm:bulletEnabled val="1"/>
        </dgm:presLayoutVars>
      </dgm:prSet>
      <dgm:spPr/>
    </dgm:pt>
    <dgm:pt modelId="{45856198-2C50-4E36-BD51-5FA9FA3F402A}" type="pres">
      <dgm:prSet presAssocID="{453C3706-23C8-4D05-9B80-C10299CA58F7}" presName="space" presStyleCnt="0"/>
      <dgm:spPr/>
    </dgm:pt>
    <dgm:pt modelId="{F90CC223-EFB3-4986-848D-FE67DBBA8F71}" type="pres">
      <dgm:prSet presAssocID="{5F43F551-A909-4391-8ACC-0C0EA3DDCF86}" presName="composite" presStyleCnt="0"/>
      <dgm:spPr/>
    </dgm:pt>
    <dgm:pt modelId="{F58D7F9E-F563-4CA7-B3A5-AB776024556B}" type="pres">
      <dgm:prSet presAssocID="{5F43F551-A909-4391-8ACC-0C0EA3DDCF86}" presName="parTx" presStyleLbl="alignNode1" presStyleIdx="1" presStyleCnt="3" custScaleX="113928">
        <dgm:presLayoutVars>
          <dgm:chMax val="0"/>
          <dgm:chPref val="0"/>
          <dgm:bulletEnabled val="1"/>
        </dgm:presLayoutVars>
      </dgm:prSet>
      <dgm:spPr/>
    </dgm:pt>
    <dgm:pt modelId="{9960AB2E-86E8-4924-8936-9502F7B95FF6}" type="pres">
      <dgm:prSet presAssocID="{5F43F551-A909-4391-8ACC-0C0EA3DDCF86}" presName="desTx" presStyleLbl="alignAccFollowNode1" presStyleIdx="1" presStyleCnt="3" custScaleX="113282" custScaleY="93441" custLinFactNeighborX="0" custLinFactNeighborY="2105">
        <dgm:presLayoutVars>
          <dgm:bulletEnabled val="1"/>
        </dgm:presLayoutVars>
      </dgm:prSet>
      <dgm:spPr/>
    </dgm:pt>
    <dgm:pt modelId="{2EC8FC76-F65E-4D1D-BE8B-81950D48E93E}" type="pres">
      <dgm:prSet presAssocID="{3193C81B-19A6-47C2-9631-A2403CD6EF0B}" presName="space" presStyleCnt="0"/>
      <dgm:spPr/>
    </dgm:pt>
    <dgm:pt modelId="{4FF00C19-E675-4249-8C3A-858E5A5CC93F}" type="pres">
      <dgm:prSet presAssocID="{9EF3100A-8A39-4ADB-BB63-4FFC2409F55F}" presName="composite" presStyleCnt="0"/>
      <dgm:spPr/>
    </dgm:pt>
    <dgm:pt modelId="{31F2A97D-5D97-4FCB-9B95-CAD9A25C7B83}" type="pres">
      <dgm:prSet presAssocID="{9EF3100A-8A39-4ADB-BB63-4FFC2409F55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3A33523-47FA-4AA5-94A7-15BC68B3880B}" type="pres">
      <dgm:prSet presAssocID="{9EF3100A-8A39-4ADB-BB63-4FFC2409F55F}" presName="desTx" presStyleLbl="alignAccFollowNode1" presStyleIdx="2" presStyleCnt="3" custScaleY="90184">
        <dgm:presLayoutVars>
          <dgm:bulletEnabled val="1"/>
        </dgm:presLayoutVars>
      </dgm:prSet>
      <dgm:spPr/>
    </dgm:pt>
  </dgm:ptLst>
  <dgm:cxnLst>
    <dgm:cxn modelId="{DF0BFC04-D25B-4CEC-8D11-6C436808B4AD}" srcId="{973F9DCB-D2F3-4E7C-AB61-E71DCFF69A49}" destId="{9EF3100A-8A39-4ADB-BB63-4FFC2409F55F}" srcOrd="2" destOrd="0" parTransId="{C42843FF-69B2-4B45-A27D-3AC9CB3B4267}" sibTransId="{000DA72A-E729-4BCA-B994-C62FD2208FB1}"/>
    <dgm:cxn modelId="{88576906-7C0E-4BB5-BDE5-EAF233645D76}" srcId="{973F9DCB-D2F3-4E7C-AB61-E71DCFF69A49}" destId="{D76D7D54-E0DF-4417-AD0A-02BE96771513}" srcOrd="0" destOrd="0" parTransId="{E11D45A5-73EE-4072-AC0F-883185C8F84F}" sibTransId="{453C3706-23C8-4D05-9B80-C10299CA58F7}"/>
    <dgm:cxn modelId="{BB5A6509-105D-41C9-A7ED-9A2DB3DD930B}" type="presOf" srcId="{9EFB302E-EB91-4AF8-965A-57A12F48412F}" destId="{53A33523-47FA-4AA5-94A7-15BC68B3880B}" srcOrd="0" destOrd="3" presId="urn:microsoft.com/office/officeart/2005/8/layout/hList1"/>
    <dgm:cxn modelId="{1F61B90B-9662-4980-B009-D99CB86C496E}" type="presOf" srcId="{0EDF1E9A-EF0B-4488-AA73-7F0336C98C8C}" destId="{0C282A44-1BAF-43D0-B716-A92C5A9BEF1E}" srcOrd="0" destOrd="1" presId="urn:microsoft.com/office/officeart/2005/8/layout/hList1"/>
    <dgm:cxn modelId="{42007816-CE31-4523-B150-45EB40E2E87E}" type="presOf" srcId="{13424622-3B29-4236-9677-254151D71244}" destId="{53A33523-47FA-4AA5-94A7-15BC68B3880B}" srcOrd="0" destOrd="5" presId="urn:microsoft.com/office/officeart/2005/8/layout/hList1"/>
    <dgm:cxn modelId="{DB7FCE18-1D4E-4E6B-9E9B-CA5D99D3CF98}" srcId="{D76D7D54-E0DF-4417-AD0A-02BE96771513}" destId="{05E6EC03-93BB-4EB9-9855-17431CFCFC8D}" srcOrd="3" destOrd="0" parTransId="{46FEF5B8-F33F-44DC-A17D-AC56ED0F1F57}" sibTransId="{AF8A7693-2F70-4F8B-B884-4C486BD1E57C}"/>
    <dgm:cxn modelId="{8381B319-F996-44B9-9D77-3B83D57EC1A2}" srcId="{D76D7D54-E0DF-4417-AD0A-02BE96771513}" destId="{929F385A-5E71-4207-AE1D-6BF572AA8BE5}" srcOrd="2" destOrd="0" parTransId="{2BBE3C5C-7730-4D7C-AEB8-1F3F4C40DFFD}" sibTransId="{FD9D9A05-3A37-4DBF-B417-599E00927191}"/>
    <dgm:cxn modelId="{DC3B381D-4FBE-48D8-ABED-153678627EFC}" type="presOf" srcId="{973F9DCB-D2F3-4E7C-AB61-E71DCFF69A49}" destId="{A289F607-1F9C-4126-95CD-C3C9E80EB2FB}" srcOrd="0" destOrd="0" presId="urn:microsoft.com/office/officeart/2005/8/layout/hList1"/>
    <dgm:cxn modelId="{3D985325-6F16-4E28-9242-08B3687BD27A}" srcId="{973F9DCB-D2F3-4E7C-AB61-E71DCFF69A49}" destId="{5F43F551-A909-4391-8ACC-0C0EA3DDCF86}" srcOrd="1" destOrd="0" parTransId="{28969FFA-2B3A-4C4A-9952-3A31780896AE}" sibTransId="{3193C81B-19A6-47C2-9631-A2403CD6EF0B}"/>
    <dgm:cxn modelId="{FB0FB62D-1770-456D-871A-8549BE0630F4}" type="presOf" srcId="{038D64C4-6B24-4D8B-86C3-8B27F3AFE046}" destId="{9960AB2E-86E8-4924-8936-9502F7B95FF6}" srcOrd="0" destOrd="0" presId="urn:microsoft.com/office/officeart/2005/8/layout/hList1"/>
    <dgm:cxn modelId="{2691352F-7112-444A-98EE-BC68B837BD86}" type="presOf" srcId="{05E6EC03-93BB-4EB9-9855-17431CFCFC8D}" destId="{0C282A44-1BAF-43D0-B716-A92C5A9BEF1E}" srcOrd="0" destOrd="3" presId="urn:microsoft.com/office/officeart/2005/8/layout/hList1"/>
    <dgm:cxn modelId="{7A668D44-0188-432D-AD11-BEC691D1D5FC}" type="presOf" srcId="{8A461EB7-86BC-432F-93B3-E6A5E5BDB9D4}" destId="{53A33523-47FA-4AA5-94A7-15BC68B3880B}" srcOrd="0" destOrd="2" presId="urn:microsoft.com/office/officeart/2005/8/layout/hList1"/>
    <dgm:cxn modelId="{3651C765-A146-49D2-A355-072A3C61720C}" type="presOf" srcId="{D76D7D54-E0DF-4417-AD0A-02BE96771513}" destId="{B1918F51-B753-4B16-8912-D606CDAC5751}" srcOrd="0" destOrd="0" presId="urn:microsoft.com/office/officeart/2005/8/layout/hList1"/>
    <dgm:cxn modelId="{FC66C067-34C7-435E-B281-5F6EE51DCDEA}" srcId="{5F43F551-A909-4391-8ACC-0C0EA3DDCF86}" destId="{58CF4934-2273-4E28-ACB7-F780617B04C8}" srcOrd="2" destOrd="0" parTransId="{0FA9E0D9-E1E8-42FD-AF1A-1B86BA247729}" sibTransId="{3C73E9BA-C636-4E54-BC36-1CA6CB68A0C4}"/>
    <dgm:cxn modelId="{63030555-5860-42E1-8EA4-4D712CBEB518}" srcId="{9EF3100A-8A39-4ADB-BB63-4FFC2409F55F}" destId="{13424622-3B29-4236-9677-254151D71244}" srcOrd="5" destOrd="0" parTransId="{0D759E9E-3821-4B6D-BDF7-3D1B21744F4E}" sibTransId="{915DF09A-6C7A-4F7B-8939-E16E1E917CFD}"/>
    <dgm:cxn modelId="{6932247B-6606-4548-B2C7-79872F525046}" srcId="{9EF3100A-8A39-4ADB-BB63-4FFC2409F55F}" destId="{240D3163-082C-4DB4-9BEB-11B93678209A}" srcOrd="4" destOrd="0" parTransId="{EF7FD83A-1F3D-4920-90D1-B5124127C3E3}" sibTransId="{E53F127F-8F32-4D02-B851-AA5766A315C5}"/>
    <dgm:cxn modelId="{8DB9D47D-9C40-4B1C-9C58-484BB0A1B79D}" type="presOf" srcId="{9EF3100A-8A39-4ADB-BB63-4FFC2409F55F}" destId="{31F2A97D-5D97-4FCB-9B95-CAD9A25C7B83}" srcOrd="0" destOrd="0" presId="urn:microsoft.com/office/officeart/2005/8/layout/hList1"/>
    <dgm:cxn modelId="{5215A780-DF21-49ED-B823-D9337F0B019E}" srcId="{5F43F551-A909-4391-8ACC-0C0EA3DDCF86}" destId="{038D64C4-6B24-4D8B-86C3-8B27F3AFE046}" srcOrd="0" destOrd="0" parTransId="{64CA49AC-BAF7-4A83-8FEC-79A0C68ABDFD}" sibTransId="{BD56ED54-DACB-4CEC-9905-47F72CE0359D}"/>
    <dgm:cxn modelId="{C3ACD681-482B-48C6-92E8-D055041A8DD4}" srcId="{D76D7D54-E0DF-4417-AD0A-02BE96771513}" destId="{DA343998-77B1-4157-A369-A75536321E81}" srcOrd="0" destOrd="0" parTransId="{3EB62A7B-B60A-43EE-9F60-404A25B2E7C2}" sibTransId="{228BDFD2-8330-4A70-9CDF-76892AC8E774}"/>
    <dgm:cxn modelId="{93DA0D88-476E-4008-845C-5AA952FAD7F9}" srcId="{5F43F551-A909-4391-8ACC-0C0EA3DDCF86}" destId="{5BEBE357-B95E-4AEA-88B3-82331E2817EF}" srcOrd="1" destOrd="0" parTransId="{F2A7C300-9C68-4F39-9E41-374F833475EC}" sibTransId="{840C0302-ED96-4E4C-A96E-49392E444838}"/>
    <dgm:cxn modelId="{E068A38A-28F2-413C-86FD-A9A803E06947}" srcId="{5F43F551-A909-4391-8ACC-0C0EA3DDCF86}" destId="{32FB65C7-CC02-45B9-9A24-EF66D54A2D16}" srcOrd="3" destOrd="0" parTransId="{954951C1-DAD1-4B84-BDB6-2189A40E9615}" sibTransId="{9780720E-703F-46CE-AB61-3D93F6A5FB16}"/>
    <dgm:cxn modelId="{3083368F-7BA1-4B81-B12E-344B25A3F38F}" type="presOf" srcId="{00F531FF-049F-48FB-B09A-88F644E37527}" destId="{53A33523-47FA-4AA5-94A7-15BC68B3880B}" srcOrd="0" destOrd="1" presId="urn:microsoft.com/office/officeart/2005/8/layout/hList1"/>
    <dgm:cxn modelId="{1E0FF79D-9AEB-48E6-AAE3-A1C4CE27B260}" srcId="{9EF3100A-8A39-4ADB-BB63-4FFC2409F55F}" destId="{00F531FF-049F-48FB-B09A-88F644E37527}" srcOrd="1" destOrd="0" parTransId="{79BDD7EC-539D-4AFB-AF4F-CF0878A1AE9C}" sibTransId="{A44B9311-C9FC-451B-AE8F-9113E012F78C}"/>
    <dgm:cxn modelId="{4746CFBA-7A63-4960-8DE2-DBE7E84813B4}" type="presOf" srcId="{9E6AD215-B50F-41FE-8D2B-9C358FDD01C3}" destId="{53A33523-47FA-4AA5-94A7-15BC68B3880B}" srcOrd="0" destOrd="0" presId="urn:microsoft.com/office/officeart/2005/8/layout/hList1"/>
    <dgm:cxn modelId="{66B9B3BF-D53C-4DA7-9998-FEAF9C01F785}" type="presOf" srcId="{929F385A-5E71-4207-AE1D-6BF572AA8BE5}" destId="{0C282A44-1BAF-43D0-B716-A92C5A9BEF1E}" srcOrd="0" destOrd="2" presId="urn:microsoft.com/office/officeart/2005/8/layout/hList1"/>
    <dgm:cxn modelId="{672059C6-9C0D-4FBA-B6CC-E88DD5A58181}" srcId="{5F43F551-A909-4391-8ACC-0C0EA3DDCF86}" destId="{2C03D277-0225-4C09-9E74-55095900054E}" srcOrd="4" destOrd="0" parTransId="{53A31279-6256-4303-9E49-3B0CCCAF2B39}" sibTransId="{0959DB56-E95D-4DC4-846D-3F51DF60B13A}"/>
    <dgm:cxn modelId="{46A8FFC6-9C15-4132-B86B-5E6F4DAA9294}" srcId="{D76D7D54-E0DF-4417-AD0A-02BE96771513}" destId="{0EDF1E9A-EF0B-4488-AA73-7F0336C98C8C}" srcOrd="1" destOrd="0" parTransId="{CF564F1E-72B9-4D89-95C7-7718107B5FB4}" sibTransId="{48372419-9925-4A4D-8945-DAB2961E6DE1}"/>
    <dgm:cxn modelId="{5D467AC8-BE9C-4768-9F7F-AAD7E41212A0}" type="presOf" srcId="{5BEBE357-B95E-4AEA-88B3-82331E2817EF}" destId="{9960AB2E-86E8-4924-8936-9502F7B95FF6}" srcOrd="0" destOrd="1" presId="urn:microsoft.com/office/officeart/2005/8/layout/hList1"/>
    <dgm:cxn modelId="{B602A1CB-CB6E-4889-B767-9B5C0C59B263}" type="presOf" srcId="{32FB65C7-CC02-45B9-9A24-EF66D54A2D16}" destId="{9960AB2E-86E8-4924-8936-9502F7B95FF6}" srcOrd="0" destOrd="3" presId="urn:microsoft.com/office/officeart/2005/8/layout/hList1"/>
    <dgm:cxn modelId="{1F0807D8-2F29-420D-A877-91A09B8A41FB}" type="presOf" srcId="{5F43F551-A909-4391-8ACC-0C0EA3DDCF86}" destId="{F58D7F9E-F563-4CA7-B3A5-AB776024556B}" srcOrd="0" destOrd="0" presId="urn:microsoft.com/office/officeart/2005/8/layout/hList1"/>
    <dgm:cxn modelId="{007C67D8-DA1A-486A-BC9E-6465FFD0854E}" type="presOf" srcId="{DA343998-77B1-4157-A369-A75536321E81}" destId="{0C282A44-1BAF-43D0-B716-A92C5A9BEF1E}" srcOrd="0" destOrd="0" presId="urn:microsoft.com/office/officeart/2005/8/layout/hList1"/>
    <dgm:cxn modelId="{9797DEDB-5620-4355-88B4-046E2A001A1F}" srcId="{9EF3100A-8A39-4ADB-BB63-4FFC2409F55F}" destId="{9EFB302E-EB91-4AF8-965A-57A12F48412F}" srcOrd="3" destOrd="0" parTransId="{23BED827-2B88-4A72-84C6-3847C8F724D3}" sibTransId="{45036841-E196-41B2-B7E5-38D3D66732CB}"/>
    <dgm:cxn modelId="{991AA5DD-51B0-476B-A6D0-6E2109FFE2DE}" type="presOf" srcId="{240D3163-082C-4DB4-9BEB-11B93678209A}" destId="{53A33523-47FA-4AA5-94A7-15BC68B3880B}" srcOrd="0" destOrd="4" presId="urn:microsoft.com/office/officeart/2005/8/layout/hList1"/>
    <dgm:cxn modelId="{095EF7E4-7DEE-4C42-80FA-3A54A3E21D26}" srcId="{9EF3100A-8A39-4ADB-BB63-4FFC2409F55F}" destId="{8A461EB7-86BC-432F-93B3-E6A5E5BDB9D4}" srcOrd="2" destOrd="0" parTransId="{C4679DC4-68C8-4282-B230-1B961FAA5D5E}" sibTransId="{CA9BA07A-C834-4A5E-9B03-EDB42265BB64}"/>
    <dgm:cxn modelId="{763108E9-601E-4DC8-A0EF-EDD978285373}" srcId="{9EF3100A-8A39-4ADB-BB63-4FFC2409F55F}" destId="{9E6AD215-B50F-41FE-8D2B-9C358FDD01C3}" srcOrd="0" destOrd="0" parTransId="{D71DEF77-BB57-4F17-8620-0D432BF1509E}" sibTransId="{2EAB9453-39A4-47AA-B98D-C133570F05BC}"/>
    <dgm:cxn modelId="{93BD11FB-856D-4552-A330-B173FE4CC0EC}" type="presOf" srcId="{2C03D277-0225-4C09-9E74-55095900054E}" destId="{9960AB2E-86E8-4924-8936-9502F7B95FF6}" srcOrd="0" destOrd="4" presId="urn:microsoft.com/office/officeart/2005/8/layout/hList1"/>
    <dgm:cxn modelId="{12E5ACFF-243F-47CB-BABC-A30A9810E121}" type="presOf" srcId="{58CF4934-2273-4E28-ACB7-F780617B04C8}" destId="{9960AB2E-86E8-4924-8936-9502F7B95FF6}" srcOrd="0" destOrd="2" presId="urn:microsoft.com/office/officeart/2005/8/layout/hList1"/>
    <dgm:cxn modelId="{9982D0DE-D5A4-46DE-9ACE-F1422D84C70B}" type="presParOf" srcId="{A289F607-1F9C-4126-95CD-C3C9E80EB2FB}" destId="{5B28B857-9546-40D4-BDEA-B6815820B916}" srcOrd="0" destOrd="0" presId="urn:microsoft.com/office/officeart/2005/8/layout/hList1"/>
    <dgm:cxn modelId="{A2D1B663-30CD-4728-9003-E0F934969A48}" type="presParOf" srcId="{5B28B857-9546-40D4-BDEA-B6815820B916}" destId="{B1918F51-B753-4B16-8912-D606CDAC5751}" srcOrd="0" destOrd="0" presId="urn:microsoft.com/office/officeart/2005/8/layout/hList1"/>
    <dgm:cxn modelId="{79A17E94-2526-4FF2-A758-09DA06C65D5E}" type="presParOf" srcId="{5B28B857-9546-40D4-BDEA-B6815820B916}" destId="{0C282A44-1BAF-43D0-B716-A92C5A9BEF1E}" srcOrd="1" destOrd="0" presId="urn:microsoft.com/office/officeart/2005/8/layout/hList1"/>
    <dgm:cxn modelId="{58036743-3418-4E18-B304-0B8413BECB81}" type="presParOf" srcId="{A289F607-1F9C-4126-95CD-C3C9E80EB2FB}" destId="{45856198-2C50-4E36-BD51-5FA9FA3F402A}" srcOrd="1" destOrd="0" presId="urn:microsoft.com/office/officeart/2005/8/layout/hList1"/>
    <dgm:cxn modelId="{D81FFF9E-9B0C-41DC-949B-4CFAC50A2752}" type="presParOf" srcId="{A289F607-1F9C-4126-95CD-C3C9E80EB2FB}" destId="{F90CC223-EFB3-4986-848D-FE67DBBA8F71}" srcOrd="2" destOrd="0" presId="urn:microsoft.com/office/officeart/2005/8/layout/hList1"/>
    <dgm:cxn modelId="{E9B117A6-3ED2-4644-881A-BB56F26E39B0}" type="presParOf" srcId="{F90CC223-EFB3-4986-848D-FE67DBBA8F71}" destId="{F58D7F9E-F563-4CA7-B3A5-AB776024556B}" srcOrd="0" destOrd="0" presId="urn:microsoft.com/office/officeart/2005/8/layout/hList1"/>
    <dgm:cxn modelId="{E140120E-B6AA-4581-87BD-791DE6C7BE7F}" type="presParOf" srcId="{F90CC223-EFB3-4986-848D-FE67DBBA8F71}" destId="{9960AB2E-86E8-4924-8936-9502F7B95FF6}" srcOrd="1" destOrd="0" presId="urn:microsoft.com/office/officeart/2005/8/layout/hList1"/>
    <dgm:cxn modelId="{2009435D-BB53-4545-B266-A2076FF07B40}" type="presParOf" srcId="{A289F607-1F9C-4126-95CD-C3C9E80EB2FB}" destId="{2EC8FC76-F65E-4D1D-BE8B-81950D48E93E}" srcOrd="3" destOrd="0" presId="urn:microsoft.com/office/officeart/2005/8/layout/hList1"/>
    <dgm:cxn modelId="{562A62BE-9F0C-4A14-ADAC-07DE8CE7F209}" type="presParOf" srcId="{A289F607-1F9C-4126-95CD-C3C9E80EB2FB}" destId="{4FF00C19-E675-4249-8C3A-858E5A5CC93F}" srcOrd="4" destOrd="0" presId="urn:microsoft.com/office/officeart/2005/8/layout/hList1"/>
    <dgm:cxn modelId="{BE1D7320-7BD7-4321-A3D0-8DF70684D7D9}" type="presParOf" srcId="{4FF00C19-E675-4249-8C3A-858E5A5CC93F}" destId="{31F2A97D-5D97-4FCB-9B95-CAD9A25C7B83}" srcOrd="0" destOrd="0" presId="urn:microsoft.com/office/officeart/2005/8/layout/hList1"/>
    <dgm:cxn modelId="{33D38BD5-4F2A-46BB-8450-326E8D852C45}" type="presParOf" srcId="{4FF00C19-E675-4249-8C3A-858E5A5CC93F}" destId="{53A33523-47FA-4AA5-94A7-15BC68B3880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492E66-5A72-4010-A3D8-24B6E34E1F97}" type="doc">
      <dgm:prSet loTypeId="urn:microsoft.com/office/officeart/2016/7/layout/RepeatingBendingProcessNew" loCatId="process" qsTypeId="urn:microsoft.com/office/officeart/2005/8/quickstyle/simple3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CE41AFB-9441-45FD-A261-F6AD115CC285}">
      <dgm:prSet/>
      <dgm:spPr/>
      <dgm:t>
        <a:bodyPr/>
        <a:lstStyle/>
        <a:p>
          <a:r>
            <a:rPr lang="ru-RU" dirty="0"/>
            <a:t>Открытие приложение и регистрация.</a:t>
          </a:r>
          <a:endParaRPr lang="en-US" dirty="0"/>
        </a:p>
      </dgm:t>
    </dgm:pt>
    <dgm:pt modelId="{28C66745-64E1-44F5-9459-8E04C281AFD5}" type="parTrans" cxnId="{C31C59DE-1BD6-4F2D-83C4-B384E5E02B38}">
      <dgm:prSet/>
      <dgm:spPr/>
      <dgm:t>
        <a:bodyPr/>
        <a:lstStyle/>
        <a:p>
          <a:endParaRPr lang="en-US"/>
        </a:p>
      </dgm:t>
    </dgm:pt>
    <dgm:pt modelId="{30208D3E-5C86-4E1D-96B8-7714E8104AEA}" type="sibTrans" cxnId="{C31C59DE-1BD6-4F2D-83C4-B384E5E02B38}">
      <dgm:prSet/>
      <dgm:spPr/>
      <dgm:t>
        <a:bodyPr/>
        <a:lstStyle/>
        <a:p>
          <a:endParaRPr lang="en-US"/>
        </a:p>
      </dgm:t>
    </dgm:pt>
    <dgm:pt modelId="{482B667F-BC3A-45C4-8925-8A76BB379625}">
      <dgm:prSet/>
      <dgm:spPr/>
      <dgm:t>
        <a:bodyPr/>
        <a:lstStyle/>
        <a:p>
          <a:r>
            <a:rPr lang="ru-RU"/>
            <a:t>Заполнение профиля.</a:t>
          </a:r>
          <a:endParaRPr lang="en-US"/>
        </a:p>
      </dgm:t>
    </dgm:pt>
    <dgm:pt modelId="{010ABE4C-75D4-43CB-8268-8A62D61F053A}" type="parTrans" cxnId="{4243A3F8-8D0F-4158-AE65-FCE9E394082D}">
      <dgm:prSet/>
      <dgm:spPr/>
      <dgm:t>
        <a:bodyPr/>
        <a:lstStyle/>
        <a:p>
          <a:endParaRPr lang="en-US"/>
        </a:p>
      </dgm:t>
    </dgm:pt>
    <dgm:pt modelId="{81442FF9-B051-4A12-B008-B53EE0988E21}" type="sibTrans" cxnId="{4243A3F8-8D0F-4158-AE65-FCE9E394082D}">
      <dgm:prSet/>
      <dgm:spPr/>
      <dgm:t>
        <a:bodyPr/>
        <a:lstStyle/>
        <a:p>
          <a:endParaRPr lang="en-US"/>
        </a:p>
      </dgm:t>
    </dgm:pt>
    <dgm:pt modelId="{8E77EE65-F1A7-4DF6-BD4F-B9C0B277B3AA}">
      <dgm:prSet/>
      <dgm:spPr/>
      <dgm:t>
        <a:bodyPr/>
        <a:lstStyle/>
        <a:p>
          <a:r>
            <a:rPr lang="ru-RU" dirty="0"/>
            <a:t>Создание класса и добавление учащихся.   </a:t>
          </a:r>
          <a:endParaRPr lang="en-US" dirty="0"/>
        </a:p>
      </dgm:t>
    </dgm:pt>
    <dgm:pt modelId="{1ECFA97A-D01B-49D9-B64F-020C93CD3633}" type="parTrans" cxnId="{7FAF0C17-60F0-4684-A86B-BCCCF46AC7F6}">
      <dgm:prSet/>
      <dgm:spPr/>
      <dgm:t>
        <a:bodyPr/>
        <a:lstStyle/>
        <a:p>
          <a:endParaRPr lang="en-US"/>
        </a:p>
      </dgm:t>
    </dgm:pt>
    <dgm:pt modelId="{4F01A3C0-C7EB-4392-9889-69F85A23DF8A}" type="sibTrans" cxnId="{7FAF0C17-60F0-4684-A86B-BCCCF46AC7F6}">
      <dgm:prSet/>
      <dgm:spPr/>
      <dgm:t>
        <a:bodyPr/>
        <a:lstStyle/>
        <a:p>
          <a:endParaRPr lang="en-US"/>
        </a:p>
      </dgm:t>
    </dgm:pt>
    <dgm:pt modelId="{111A981B-E15A-46E8-A7A3-0B068C80E8C5}">
      <dgm:prSet/>
      <dgm:spPr/>
      <dgm:t>
        <a:bodyPr/>
        <a:lstStyle/>
        <a:p>
          <a:r>
            <a:rPr lang="ru-RU"/>
            <a:t>Прохождение тестирования.</a:t>
          </a:r>
          <a:endParaRPr lang="en-US"/>
        </a:p>
      </dgm:t>
    </dgm:pt>
    <dgm:pt modelId="{B54FD649-E0A7-4618-BFB4-E78A3B172AD3}" type="parTrans" cxnId="{3AC885C5-72F9-4F5A-B7B8-E00B428B8964}">
      <dgm:prSet/>
      <dgm:spPr/>
      <dgm:t>
        <a:bodyPr/>
        <a:lstStyle/>
        <a:p>
          <a:endParaRPr lang="en-US"/>
        </a:p>
      </dgm:t>
    </dgm:pt>
    <dgm:pt modelId="{CD32D266-9500-4483-BB6F-EE082F65EDD3}" type="sibTrans" cxnId="{3AC885C5-72F9-4F5A-B7B8-E00B428B8964}">
      <dgm:prSet/>
      <dgm:spPr/>
      <dgm:t>
        <a:bodyPr/>
        <a:lstStyle/>
        <a:p>
          <a:endParaRPr lang="en-US"/>
        </a:p>
      </dgm:t>
    </dgm:pt>
    <dgm:pt modelId="{7DA93C0A-7FA9-4912-A6FA-669A4AC14E44}">
      <dgm:prSet/>
      <dgm:spPr/>
      <dgm:t>
        <a:bodyPr/>
        <a:lstStyle/>
        <a:p>
          <a:r>
            <a:rPr lang="ru-RU"/>
            <a:t>Отчет по учащемуся. </a:t>
          </a:r>
          <a:endParaRPr lang="en-US"/>
        </a:p>
      </dgm:t>
    </dgm:pt>
    <dgm:pt modelId="{47977DE4-ECE2-4CC3-AE61-0FDBFF044B73}" type="parTrans" cxnId="{6AA4D737-974A-4F65-A934-8D4BF27847E2}">
      <dgm:prSet/>
      <dgm:spPr/>
      <dgm:t>
        <a:bodyPr/>
        <a:lstStyle/>
        <a:p>
          <a:endParaRPr lang="en-US"/>
        </a:p>
      </dgm:t>
    </dgm:pt>
    <dgm:pt modelId="{3042F62C-D50A-4020-8245-C8241C815298}" type="sibTrans" cxnId="{6AA4D737-974A-4F65-A934-8D4BF27847E2}">
      <dgm:prSet/>
      <dgm:spPr/>
      <dgm:t>
        <a:bodyPr/>
        <a:lstStyle/>
        <a:p>
          <a:endParaRPr lang="en-US"/>
        </a:p>
      </dgm:t>
    </dgm:pt>
    <dgm:pt modelId="{98058C4D-C031-4F71-AC1F-5D4B8B9F8900}">
      <dgm:prSet/>
      <dgm:spPr/>
      <dgm:t>
        <a:bodyPr/>
        <a:lstStyle/>
        <a:p>
          <a:r>
            <a:rPr lang="ru-RU"/>
            <a:t>Обратная связь.</a:t>
          </a:r>
          <a:endParaRPr lang="en-US"/>
        </a:p>
      </dgm:t>
    </dgm:pt>
    <dgm:pt modelId="{8854DA03-9C33-408A-BD3A-00A40658A496}" type="parTrans" cxnId="{F438FD84-E21C-48D1-BCF0-2FCB50ADD9BA}">
      <dgm:prSet/>
      <dgm:spPr/>
      <dgm:t>
        <a:bodyPr/>
        <a:lstStyle/>
        <a:p>
          <a:endParaRPr lang="en-US"/>
        </a:p>
      </dgm:t>
    </dgm:pt>
    <dgm:pt modelId="{A899C2EC-89F8-4E92-BFDE-06555AE2D00C}" type="sibTrans" cxnId="{F438FD84-E21C-48D1-BCF0-2FCB50ADD9BA}">
      <dgm:prSet/>
      <dgm:spPr/>
      <dgm:t>
        <a:bodyPr/>
        <a:lstStyle/>
        <a:p>
          <a:endParaRPr lang="en-US"/>
        </a:p>
      </dgm:t>
    </dgm:pt>
    <dgm:pt modelId="{80B911E9-7AB2-4367-B1FD-6BBADBF1029F}">
      <dgm:prSet/>
      <dgm:spPr/>
      <dgm:t>
        <a:bodyPr/>
        <a:lstStyle/>
        <a:p>
          <a:r>
            <a:rPr lang="ru-RU" dirty="0"/>
            <a:t>Чтение обратной связи, с выделением каждой части:</a:t>
          </a:r>
          <a:endParaRPr lang="en-US" dirty="0"/>
        </a:p>
      </dgm:t>
    </dgm:pt>
    <dgm:pt modelId="{F40549C0-EF59-44FB-8E1B-567A30F529E6}" type="parTrans" cxnId="{C1126CC7-82C4-4170-B8DE-91B649EDE0B4}">
      <dgm:prSet/>
      <dgm:spPr/>
      <dgm:t>
        <a:bodyPr/>
        <a:lstStyle/>
        <a:p>
          <a:endParaRPr lang="en-US"/>
        </a:p>
      </dgm:t>
    </dgm:pt>
    <dgm:pt modelId="{44DAD34B-5127-43A9-8DFE-1A18CD47A6A4}" type="sibTrans" cxnId="{C1126CC7-82C4-4170-B8DE-91B649EDE0B4}">
      <dgm:prSet/>
      <dgm:spPr/>
      <dgm:t>
        <a:bodyPr/>
        <a:lstStyle/>
        <a:p>
          <a:endParaRPr lang="en-US"/>
        </a:p>
      </dgm:t>
    </dgm:pt>
    <dgm:pt modelId="{3F0E0130-2AFD-4FEB-B619-63CC55316264}">
      <dgm:prSet/>
      <dgm:spPr/>
      <dgm:t>
        <a:bodyPr/>
        <a:lstStyle/>
        <a:p>
          <a:r>
            <a:rPr lang="ru-RU" i="1" dirty="0"/>
            <a:t>Констатация уровня учащегося.</a:t>
          </a:r>
          <a:endParaRPr lang="en-US" dirty="0"/>
        </a:p>
      </dgm:t>
    </dgm:pt>
    <dgm:pt modelId="{8EC90B0E-2CFA-49DE-BCAF-B9C01CCC0E32}" type="parTrans" cxnId="{67AB60D1-DBEA-4694-BAEC-AB071E8B48BB}">
      <dgm:prSet/>
      <dgm:spPr/>
      <dgm:t>
        <a:bodyPr/>
        <a:lstStyle/>
        <a:p>
          <a:endParaRPr lang="en-US"/>
        </a:p>
      </dgm:t>
    </dgm:pt>
    <dgm:pt modelId="{376E5ADE-1851-4982-A915-0E7B8E14D10C}" type="sibTrans" cxnId="{67AB60D1-DBEA-4694-BAEC-AB071E8B48BB}">
      <dgm:prSet/>
      <dgm:spPr/>
      <dgm:t>
        <a:bodyPr/>
        <a:lstStyle/>
        <a:p>
          <a:endParaRPr lang="en-US"/>
        </a:p>
      </dgm:t>
    </dgm:pt>
    <dgm:pt modelId="{C9A1A767-A5F7-4293-AEF2-E057AB09CDC6}">
      <dgm:prSet/>
      <dgm:spPr/>
      <dgm:t>
        <a:bodyPr/>
        <a:lstStyle/>
        <a:p>
          <a:r>
            <a:rPr lang="ru-RU" i="1"/>
            <a:t>Обратная связь учащемуся (если оценивание проводится индивидуально).</a:t>
          </a:r>
          <a:endParaRPr lang="en-US"/>
        </a:p>
      </dgm:t>
    </dgm:pt>
    <dgm:pt modelId="{28F5E8B7-50A7-4C4F-A4D4-45F1ECE77A59}" type="parTrans" cxnId="{4157B430-6663-41BC-83D8-8D46392689C8}">
      <dgm:prSet/>
      <dgm:spPr/>
      <dgm:t>
        <a:bodyPr/>
        <a:lstStyle/>
        <a:p>
          <a:endParaRPr lang="en-US"/>
        </a:p>
      </dgm:t>
    </dgm:pt>
    <dgm:pt modelId="{BA499A39-35D9-4868-A0AD-4B93A1BF362B}" type="sibTrans" cxnId="{4157B430-6663-41BC-83D8-8D46392689C8}">
      <dgm:prSet/>
      <dgm:spPr/>
      <dgm:t>
        <a:bodyPr/>
        <a:lstStyle/>
        <a:p>
          <a:endParaRPr lang="en-US"/>
        </a:p>
      </dgm:t>
    </dgm:pt>
    <dgm:pt modelId="{4A84235B-98B8-4A42-B574-ACA99751A245}">
      <dgm:prSet/>
      <dgm:spPr/>
      <dgm:t>
        <a:bodyPr/>
        <a:lstStyle/>
        <a:p>
          <a:r>
            <a:rPr lang="ru-RU" i="1"/>
            <a:t>Обратная связь учителю.</a:t>
          </a:r>
          <a:endParaRPr lang="en-US"/>
        </a:p>
      </dgm:t>
    </dgm:pt>
    <dgm:pt modelId="{FF4340CD-05DA-4180-8B45-64437D68CF8F}" type="parTrans" cxnId="{3F34E2C3-445F-418E-9F4F-B58A481E0C0E}">
      <dgm:prSet/>
      <dgm:spPr/>
      <dgm:t>
        <a:bodyPr/>
        <a:lstStyle/>
        <a:p>
          <a:endParaRPr lang="en-US"/>
        </a:p>
      </dgm:t>
    </dgm:pt>
    <dgm:pt modelId="{9951F04A-B1AD-450B-9E18-E929B7D059F2}" type="sibTrans" cxnId="{3F34E2C3-445F-418E-9F4F-B58A481E0C0E}">
      <dgm:prSet/>
      <dgm:spPr/>
      <dgm:t>
        <a:bodyPr/>
        <a:lstStyle/>
        <a:p>
          <a:endParaRPr lang="en-US"/>
        </a:p>
      </dgm:t>
    </dgm:pt>
    <dgm:pt modelId="{2F273989-954F-488C-8148-DD5F358C760F}" type="pres">
      <dgm:prSet presAssocID="{DA492E66-5A72-4010-A3D8-24B6E34E1F97}" presName="Name0" presStyleCnt="0">
        <dgm:presLayoutVars>
          <dgm:dir/>
          <dgm:resizeHandles val="exact"/>
        </dgm:presLayoutVars>
      </dgm:prSet>
      <dgm:spPr/>
    </dgm:pt>
    <dgm:pt modelId="{7B06FB67-3475-44B6-9994-859E052991C1}" type="pres">
      <dgm:prSet presAssocID="{CCE41AFB-9441-45FD-A261-F6AD115CC285}" presName="node" presStyleLbl="node1" presStyleIdx="0" presStyleCnt="7">
        <dgm:presLayoutVars>
          <dgm:bulletEnabled val="1"/>
        </dgm:presLayoutVars>
      </dgm:prSet>
      <dgm:spPr/>
    </dgm:pt>
    <dgm:pt modelId="{6547FA0E-AFCD-4B97-871C-67193164A39D}" type="pres">
      <dgm:prSet presAssocID="{30208D3E-5C86-4E1D-96B8-7714E8104AEA}" presName="sibTrans" presStyleLbl="sibTrans1D1" presStyleIdx="0" presStyleCnt="6"/>
      <dgm:spPr/>
    </dgm:pt>
    <dgm:pt modelId="{FB15E2C5-A0AF-4C11-8355-E32CB49A140A}" type="pres">
      <dgm:prSet presAssocID="{30208D3E-5C86-4E1D-96B8-7714E8104AEA}" presName="connectorText" presStyleLbl="sibTrans1D1" presStyleIdx="0" presStyleCnt="6"/>
      <dgm:spPr/>
    </dgm:pt>
    <dgm:pt modelId="{D13383BC-0FF5-4E9F-B5DC-F6F25B657358}" type="pres">
      <dgm:prSet presAssocID="{482B667F-BC3A-45C4-8925-8A76BB379625}" presName="node" presStyleLbl="node1" presStyleIdx="1" presStyleCnt="7">
        <dgm:presLayoutVars>
          <dgm:bulletEnabled val="1"/>
        </dgm:presLayoutVars>
      </dgm:prSet>
      <dgm:spPr/>
    </dgm:pt>
    <dgm:pt modelId="{AAC5C170-2981-4F12-8851-E038054B8B4A}" type="pres">
      <dgm:prSet presAssocID="{81442FF9-B051-4A12-B008-B53EE0988E21}" presName="sibTrans" presStyleLbl="sibTrans1D1" presStyleIdx="1" presStyleCnt="6"/>
      <dgm:spPr/>
    </dgm:pt>
    <dgm:pt modelId="{F02764EE-3AE4-4272-9ED1-E22731C498A0}" type="pres">
      <dgm:prSet presAssocID="{81442FF9-B051-4A12-B008-B53EE0988E21}" presName="connectorText" presStyleLbl="sibTrans1D1" presStyleIdx="1" presStyleCnt="6"/>
      <dgm:spPr/>
    </dgm:pt>
    <dgm:pt modelId="{2E003A13-C05B-4233-A699-26EF116D0A84}" type="pres">
      <dgm:prSet presAssocID="{8E77EE65-F1A7-4DF6-BD4F-B9C0B277B3AA}" presName="node" presStyleLbl="node1" presStyleIdx="2" presStyleCnt="7">
        <dgm:presLayoutVars>
          <dgm:bulletEnabled val="1"/>
        </dgm:presLayoutVars>
      </dgm:prSet>
      <dgm:spPr/>
    </dgm:pt>
    <dgm:pt modelId="{98ED70DB-C960-4512-ABC0-B6927E257E0A}" type="pres">
      <dgm:prSet presAssocID="{4F01A3C0-C7EB-4392-9889-69F85A23DF8A}" presName="sibTrans" presStyleLbl="sibTrans1D1" presStyleIdx="2" presStyleCnt="6"/>
      <dgm:spPr/>
    </dgm:pt>
    <dgm:pt modelId="{1E4954E5-3A6A-48CD-94FC-1C6C067BC520}" type="pres">
      <dgm:prSet presAssocID="{4F01A3C0-C7EB-4392-9889-69F85A23DF8A}" presName="connectorText" presStyleLbl="sibTrans1D1" presStyleIdx="2" presStyleCnt="6"/>
      <dgm:spPr/>
    </dgm:pt>
    <dgm:pt modelId="{D3F9BBB6-F9EE-4CC4-9307-AE9D04DFE31A}" type="pres">
      <dgm:prSet presAssocID="{111A981B-E15A-46E8-A7A3-0B068C80E8C5}" presName="node" presStyleLbl="node1" presStyleIdx="3" presStyleCnt="7">
        <dgm:presLayoutVars>
          <dgm:bulletEnabled val="1"/>
        </dgm:presLayoutVars>
      </dgm:prSet>
      <dgm:spPr/>
    </dgm:pt>
    <dgm:pt modelId="{05CAC58D-CE09-4B19-B282-157D31637DE4}" type="pres">
      <dgm:prSet presAssocID="{CD32D266-9500-4483-BB6F-EE082F65EDD3}" presName="sibTrans" presStyleLbl="sibTrans1D1" presStyleIdx="3" presStyleCnt="6"/>
      <dgm:spPr/>
    </dgm:pt>
    <dgm:pt modelId="{EF4BBDE6-C9DB-49DE-BD9A-B9C857E7BDFA}" type="pres">
      <dgm:prSet presAssocID="{CD32D266-9500-4483-BB6F-EE082F65EDD3}" presName="connectorText" presStyleLbl="sibTrans1D1" presStyleIdx="3" presStyleCnt="6"/>
      <dgm:spPr/>
    </dgm:pt>
    <dgm:pt modelId="{8856B184-F437-4EB1-B1E2-B2BAE94909B3}" type="pres">
      <dgm:prSet presAssocID="{7DA93C0A-7FA9-4912-A6FA-669A4AC14E44}" presName="node" presStyleLbl="node1" presStyleIdx="4" presStyleCnt="7">
        <dgm:presLayoutVars>
          <dgm:bulletEnabled val="1"/>
        </dgm:presLayoutVars>
      </dgm:prSet>
      <dgm:spPr/>
    </dgm:pt>
    <dgm:pt modelId="{71028048-B483-48BA-A9B0-4B5543FDC65C}" type="pres">
      <dgm:prSet presAssocID="{3042F62C-D50A-4020-8245-C8241C815298}" presName="sibTrans" presStyleLbl="sibTrans1D1" presStyleIdx="4" presStyleCnt="6"/>
      <dgm:spPr/>
    </dgm:pt>
    <dgm:pt modelId="{5EFAFCA2-D495-42E2-A018-5ECC919A1DBA}" type="pres">
      <dgm:prSet presAssocID="{3042F62C-D50A-4020-8245-C8241C815298}" presName="connectorText" presStyleLbl="sibTrans1D1" presStyleIdx="4" presStyleCnt="6"/>
      <dgm:spPr/>
    </dgm:pt>
    <dgm:pt modelId="{F2D1CE29-FEF3-46B3-A372-D19CEABDB904}" type="pres">
      <dgm:prSet presAssocID="{98058C4D-C031-4F71-AC1F-5D4B8B9F8900}" presName="node" presStyleLbl="node1" presStyleIdx="5" presStyleCnt="7">
        <dgm:presLayoutVars>
          <dgm:bulletEnabled val="1"/>
        </dgm:presLayoutVars>
      </dgm:prSet>
      <dgm:spPr/>
    </dgm:pt>
    <dgm:pt modelId="{B8096403-1625-4640-91F3-B160C1BF7963}" type="pres">
      <dgm:prSet presAssocID="{A899C2EC-89F8-4E92-BFDE-06555AE2D00C}" presName="sibTrans" presStyleLbl="sibTrans1D1" presStyleIdx="5" presStyleCnt="6"/>
      <dgm:spPr/>
    </dgm:pt>
    <dgm:pt modelId="{7CA93B24-76F7-45D1-8231-AA1D0D011397}" type="pres">
      <dgm:prSet presAssocID="{A899C2EC-89F8-4E92-BFDE-06555AE2D00C}" presName="connectorText" presStyleLbl="sibTrans1D1" presStyleIdx="5" presStyleCnt="6"/>
      <dgm:spPr/>
    </dgm:pt>
    <dgm:pt modelId="{13A65AB9-22DE-4890-8F5B-58532A80217A}" type="pres">
      <dgm:prSet presAssocID="{80B911E9-7AB2-4367-B1FD-6BBADBF1029F}" presName="node" presStyleLbl="node1" presStyleIdx="6" presStyleCnt="7" custScaleX="109421" custScaleY="155650" custLinFactNeighborX="1548" custLinFactNeighborY="13648">
        <dgm:presLayoutVars>
          <dgm:bulletEnabled val="1"/>
        </dgm:presLayoutVars>
      </dgm:prSet>
      <dgm:spPr/>
    </dgm:pt>
  </dgm:ptLst>
  <dgm:cxnLst>
    <dgm:cxn modelId="{6AEE420D-D820-476F-B499-09EB7C3CF1C6}" type="presOf" srcId="{4F01A3C0-C7EB-4392-9889-69F85A23DF8A}" destId="{98ED70DB-C960-4512-ABC0-B6927E257E0A}" srcOrd="0" destOrd="0" presId="urn:microsoft.com/office/officeart/2016/7/layout/RepeatingBendingProcessNew"/>
    <dgm:cxn modelId="{237A7C12-67D9-4C6D-A6A0-0380A10F57A0}" type="presOf" srcId="{80B911E9-7AB2-4367-B1FD-6BBADBF1029F}" destId="{13A65AB9-22DE-4890-8F5B-58532A80217A}" srcOrd="0" destOrd="0" presId="urn:microsoft.com/office/officeart/2016/7/layout/RepeatingBendingProcessNew"/>
    <dgm:cxn modelId="{7FAF0C17-60F0-4684-A86B-BCCCF46AC7F6}" srcId="{DA492E66-5A72-4010-A3D8-24B6E34E1F97}" destId="{8E77EE65-F1A7-4DF6-BD4F-B9C0B277B3AA}" srcOrd="2" destOrd="0" parTransId="{1ECFA97A-D01B-49D9-B64F-020C93CD3633}" sibTransId="{4F01A3C0-C7EB-4392-9889-69F85A23DF8A}"/>
    <dgm:cxn modelId="{5D768820-10D4-4553-AE6B-60B7A8A2AEAF}" type="presOf" srcId="{4A84235B-98B8-4A42-B574-ACA99751A245}" destId="{13A65AB9-22DE-4890-8F5B-58532A80217A}" srcOrd="0" destOrd="3" presId="urn:microsoft.com/office/officeart/2016/7/layout/RepeatingBendingProcessNew"/>
    <dgm:cxn modelId="{7AEB712D-F2AA-4F1D-A546-89D070C159BC}" type="presOf" srcId="{81442FF9-B051-4A12-B008-B53EE0988E21}" destId="{AAC5C170-2981-4F12-8851-E038054B8B4A}" srcOrd="0" destOrd="0" presId="urn:microsoft.com/office/officeart/2016/7/layout/RepeatingBendingProcessNew"/>
    <dgm:cxn modelId="{4157B430-6663-41BC-83D8-8D46392689C8}" srcId="{80B911E9-7AB2-4367-B1FD-6BBADBF1029F}" destId="{C9A1A767-A5F7-4293-AEF2-E057AB09CDC6}" srcOrd="1" destOrd="0" parTransId="{28F5E8B7-50A7-4C4F-A4D4-45F1ECE77A59}" sibTransId="{BA499A39-35D9-4868-A0AD-4B93A1BF362B}"/>
    <dgm:cxn modelId="{6AA4D737-974A-4F65-A934-8D4BF27847E2}" srcId="{DA492E66-5A72-4010-A3D8-24B6E34E1F97}" destId="{7DA93C0A-7FA9-4912-A6FA-669A4AC14E44}" srcOrd="4" destOrd="0" parTransId="{47977DE4-ECE2-4CC3-AE61-0FDBFF044B73}" sibTransId="{3042F62C-D50A-4020-8245-C8241C815298}"/>
    <dgm:cxn modelId="{55320C48-047D-4185-B4B4-FD6BDD34C00E}" type="presOf" srcId="{98058C4D-C031-4F71-AC1F-5D4B8B9F8900}" destId="{F2D1CE29-FEF3-46B3-A372-D19CEABDB904}" srcOrd="0" destOrd="0" presId="urn:microsoft.com/office/officeart/2016/7/layout/RepeatingBendingProcessNew"/>
    <dgm:cxn modelId="{E821DC68-1EE9-4EDF-8FB5-296579A9AFC3}" type="presOf" srcId="{8E77EE65-F1A7-4DF6-BD4F-B9C0B277B3AA}" destId="{2E003A13-C05B-4233-A699-26EF116D0A84}" srcOrd="0" destOrd="0" presId="urn:microsoft.com/office/officeart/2016/7/layout/RepeatingBendingProcessNew"/>
    <dgm:cxn modelId="{2F46DA71-E62C-4DA4-83A8-D056869513FA}" type="presOf" srcId="{CD32D266-9500-4483-BB6F-EE082F65EDD3}" destId="{EF4BBDE6-C9DB-49DE-BD9A-B9C857E7BDFA}" srcOrd="1" destOrd="0" presId="urn:microsoft.com/office/officeart/2016/7/layout/RepeatingBendingProcessNew"/>
    <dgm:cxn modelId="{77058F55-F963-40A8-B480-663874B8591B}" type="presOf" srcId="{81442FF9-B051-4A12-B008-B53EE0988E21}" destId="{F02764EE-3AE4-4272-9ED1-E22731C498A0}" srcOrd="1" destOrd="0" presId="urn:microsoft.com/office/officeart/2016/7/layout/RepeatingBendingProcessNew"/>
    <dgm:cxn modelId="{FEDF565A-67CA-4958-AF36-2238DAEC0A5C}" type="presOf" srcId="{482B667F-BC3A-45C4-8925-8A76BB379625}" destId="{D13383BC-0FF5-4E9F-B5DC-F6F25B657358}" srcOrd="0" destOrd="0" presId="urn:microsoft.com/office/officeart/2016/7/layout/RepeatingBendingProcessNew"/>
    <dgm:cxn modelId="{205CC15A-375F-4F34-8154-152228978F9C}" type="presOf" srcId="{7DA93C0A-7FA9-4912-A6FA-669A4AC14E44}" destId="{8856B184-F437-4EB1-B1E2-B2BAE94909B3}" srcOrd="0" destOrd="0" presId="urn:microsoft.com/office/officeart/2016/7/layout/RepeatingBendingProcessNew"/>
    <dgm:cxn modelId="{FC3A607C-FBED-4BC1-980C-4E42227C0845}" type="presOf" srcId="{DA492E66-5A72-4010-A3D8-24B6E34E1F97}" destId="{2F273989-954F-488C-8148-DD5F358C760F}" srcOrd="0" destOrd="0" presId="urn:microsoft.com/office/officeart/2016/7/layout/RepeatingBendingProcessNew"/>
    <dgm:cxn modelId="{F438FD84-E21C-48D1-BCF0-2FCB50ADD9BA}" srcId="{DA492E66-5A72-4010-A3D8-24B6E34E1F97}" destId="{98058C4D-C031-4F71-AC1F-5D4B8B9F8900}" srcOrd="5" destOrd="0" parTransId="{8854DA03-9C33-408A-BD3A-00A40658A496}" sibTransId="{A899C2EC-89F8-4E92-BFDE-06555AE2D00C}"/>
    <dgm:cxn modelId="{42B0ED8D-83B2-4D3D-B7C6-5FE5C281FE39}" type="presOf" srcId="{A899C2EC-89F8-4E92-BFDE-06555AE2D00C}" destId="{7CA93B24-76F7-45D1-8231-AA1D0D011397}" srcOrd="1" destOrd="0" presId="urn:microsoft.com/office/officeart/2016/7/layout/RepeatingBendingProcessNew"/>
    <dgm:cxn modelId="{B8C59898-E01C-4E06-B897-E05B411BE56D}" type="presOf" srcId="{CD32D266-9500-4483-BB6F-EE082F65EDD3}" destId="{05CAC58D-CE09-4B19-B282-157D31637DE4}" srcOrd="0" destOrd="0" presId="urn:microsoft.com/office/officeart/2016/7/layout/RepeatingBendingProcessNew"/>
    <dgm:cxn modelId="{D0A8979C-74FF-481B-8661-188A0DC80227}" type="presOf" srcId="{4F01A3C0-C7EB-4392-9889-69F85A23DF8A}" destId="{1E4954E5-3A6A-48CD-94FC-1C6C067BC520}" srcOrd="1" destOrd="0" presId="urn:microsoft.com/office/officeart/2016/7/layout/RepeatingBendingProcessNew"/>
    <dgm:cxn modelId="{B324DFAF-CADF-476A-B074-B5B955BB0D3A}" type="presOf" srcId="{3042F62C-D50A-4020-8245-C8241C815298}" destId="{5EFAFCA2-D495-42E2-A018-5ECC919A1DBA}" srcOrd="1" destOrd="0" presId="urn:microsoft.com/office/officeart/2016/7/layout/RepeatingBendingProcessNew"/>
    <dgm:cxn modelId="{EF6A79B1-7137-4D79-94C9-519857E309F0}" type="presOf" srcId="{30208D3E-5C86-4E1D-96B8-7714E8104AEA}" destId="{FB15E2C5-A0AF-4C11-8355-E32CB49A140A}" srcOrd="1" destOrd="0" presId="urn:microsoft.com/office/officeart/2016/7/layout/RepeatingBendingProcessNew"/>
    <dgm:cxn modelId="{EF3166BB-0D9B-4925-B55A-13FF12C3F072}" type="presOf" srcId="{3F0E0130-2AFD-4FEB-B619-63CC55316264}" destId="{13A65AB9-22DE-4890-8F5B-58532A80217A}" srcOrd="0" destOrd="1" presId="urn:microsoft.com/office/officeart/2016/7/layout/RepeatingBendingProcessNew"/>
    <dgm:cxn modelId="{5CE838C0-CB13-4D99-90F1-9C2D634DE927}" type="presOf" srcId="{C9A1A767-A5F7-4293-AEF2-E057AB09CDC6}" destId="{13A65AB9-22DE-4890-8F5B-58532A80217A}" srcOrd="0" destOrd="2" presId="urn:microsoft.com/office/officeart/2016/7/layout/RepeatingBendingProcessNew"/>
    <dgm:cxn modelId="{4EBF9DC3-AD18-4016-BD64-9B63DF9D030F}" type="presOf" srcId="{A899C2EC-89F8-4E92-BFDE-06555AE2D00C}" destId="{B8096403-1625-4640-91F3-B160C1BF7963}" srcOrd="0" destOrd="0" presId="urn:microsoft.com/office/officeart/2016/7/layout/RepeatingBendingProcessNew"/>
    <dgm:cxn modelId="{3F34E2C3-445F-418E-9F4F-B58A481E0C0E}" srcId="{80B911E9-7AB2-4367-B1FD-6BBADBF1029F}" destId="{4A84235B-98B8-4A42-B574-ACA99751A245}" srcOrd="2" destOrd="0" parTransId="{FF4340CD-05DA-4180-8B45-64437D68CF8F}" sibTransId="{9951F04A-B1AD-450B-9E18-E929B7D059F2}"/>
    <dgm:cxn modelId="{3AC885C5-72F9-4F5A-B7B8-E00B428B8964}" srcId="{DA492E66-5A72-4010-A3D8-24B6E34E1F97}" destId="{111A981B-E15A-46E8-A7A3-0B068C80E8C5}" srcOrd="3" destOrd="0" parTransId="{B54FD649-E0A7-4618-BFB4-E78A3B172AD3}" sibTransId="{CD32D266-9500-4483-BB6F-EE082F65EDD3}"/>
    <dgm:cxn modelId="{C1126CC7-82C4-4170-B8DE-91B649EDE0B4}" srcId="{DA492E66-5A72-4010-A3D8-24B6E34E1F97}" destId="{80B911E9-7AB2-4367-B1FD-6BBADBF1029F}" srcOrd="6" destOrd="0" parTransId="{F40549C0-EF59-44FB-8E1B-567A30F529E6}" sibTransId="{44DAD34B-5127-43A9-8DFE-1A18CD47A6A4}"/>
    <dgm:cxn modelId="{67AB60D1-DBEA-4694-BAEC-AB071E8B48BB}" srcId="{80B911E9-7AB2-4367-B1FD-6BBADBF1029F}" destId="{3F0E0130-2AFD-4FEB-B619-63CC55316264}" srcOrd="0" destOrd="0" parTransId="{8EC90B0E-2CFA-49DE-BCAF-B9C01CCC0E32}" sibTransId="{376E5ADE-1851-4982-A915-0E7B8E14D10C}"/>
    <dgm:cxn modelId="{C31C59DE-1BD6-4F2D-83C4-B384E5E02B38}" srcId="{DA492E66-5A72-4010-A3D8-24B6E34E1F97}" destId="{CCE41AFB-9441-45FD-A261-F6AD115CC285}" srcOrd="0" destOrd="0" parTransId="{28C66745-64E1-44F5-9459-8E04C281AFD5}" sibTransId="{30208D3E-5C86-4E1D-96B8-7714E8104AEA}"/>
    <dgm:cxn modelId="{EB410EE3-F6BF-4444-8DDE-3B84B52FDE5C}" type="presOf" srcId="{30208D3E-5C86-4E1D-96B8-7714E8104AEA}" destId="{6547FA0E-AFCD-4B97-871C-67193164A39D}" srcOrd="0" destOrd="0" presId="urn:microsoft.com/office/officeart/2016/7/layout/RepeatingBendingProcessNew"/>
    <dgm:cxn modelId="{50644DE4-3E81-43A9-815B-DED4924B5D67}" type="presOf" srcId="{3042F62C-D50A-4020-8245-C8241C815298}" destId="{71028048-B483-48BA-A9B0-4B5543FDC65C}" srcOrd="0" destOrd="0" presId="urn:microsoft.com/office/officeart/2016/7/layout/RepeatingBendingProcessNew"/>
    <dgm:cxn modelId="{5DF2CAF0-448A-466A-B6A1-DD7A315AD8BD}" type="presOf" srcId="{CCE41AFB-9441-45FD-A261-F6AD115CC285}" destId="{7B06FB67-3475-44B6-9994-859E052991C1}" srcOrd="0" destOrd="0" presId="urn:microsoft.com/office/officeart/2016/7/layout/RepeatingBendingProcessNew"/>
    <dgm:cxn modelId="{4243A3F8-8D0F-4158-AE65-FCE9E394082D}" srcId="{DA492E66-5A72-4010-A3D8-24B6E34E1F97}" destId="{482B667F-BC3A-45C4-8925-8A76BB379625}" srcOrd="1" destOrd="0" parTransId="{010ABE4C-75D4-43CB-8268-8A62D61F053A}" sibTransId="{81442FF9-B051-4A12-B008-B53EE0988E21}"/>
    <dgm:cxn modelId="{79B66CFD-4D01-4BA4-8713-637B1F51ECEF}" type="presOf" srcId="{111A981B-E15A-46E8-A7A3-0B068C80E8C5}" destId="{D3F9BBB6-F9EE-4CC4-9307-AE9D04DFE31A}" srcOrd="0" destOrd="0" presId="urn:microsoft.com/office/officeart/2016/7/layout/RepeatingBendingProcessNew"/>
    <dgm:cxn modelId="{6AC5F7C2-7B7B-436F-8B46-6D58EFEAC53C}" type="presParOf" srcId="{2F273989-954F-488C-8148-DD5F358C760F}" destId="{7B06FB67-3475-44B6-9994-859E052991C1}" srcOrd="0" destOrd="0" presId="urn:microsoft.com/office/officeart/2016/7/layout/RepeatingBendingProcessNew"/>
    <dgm:cxn modelId="{51853522-B488-48ED-9729-D40CF65CA58D}" type="presParOf" srcId="{2F273989-954F-488C-8148-DD5F358C760F}" destId="{6547FA0E-AFCD-4B97-871C-67193164A39D}" srcOrd="1" destOrd="0" presId="urn:microsoft.com/office/officeart/2016/7/layout/RepeatingBendingProcessNew"/>
    <dgm:cxn modelId="{9C8DD824-47E2-44CD-B9A4-DF1B381E9FE2}" type="presParOf" srcId="{6547FA0E-AFCD-4B97-871C-67193164A39D}" destId="{FB15E2C5-A0AF-4C11-8355-E32CB49A140A}" srcOrd="0" destOrd="0" presId="urn:microsoft.com/office/officeart/2016/7/layout/RepeatingBendingProcessNew"/>
    <dgm:cxn modelId="{0B230586-C104-4A86-99BB-7537E74407D5}" type="presParOf" srcId="{2F273989-954F-488C-8148-DD5F358C760F}" destId="{D13383BC-0FF5-4E9F-B5DC-F6F25B657358}" srcOrd="2" destOrd="0" presId="urn:microsoft.com/office/officeart/2016/7/layout/RepeatingBendingProcessNew"/>
    <dgm:cxn modelId="{0F9C2E63-2AA1-49B7-B1BB-66E5565F98C5}" type="presParOf" srcId="{2F273989-954F-488C-8148-DD5F358C760F}" destId="{AAC5C170-2981-4F12-8851-E038054B8B4A}" srcOrd="3" destOrd="0" presId="urn:microsoft.com/office/officeart/2016/7/layout/RepeatingBendingProcessNew"/>
    <dgm:cxn modelId="{50B16462-3372-4FD6-93D5-733054A45393}" type="presParOf" srcId="{AAC5C170-2981-4F12-8851-E038054B8B4A}" destId="{F02764EE-3AE4-4272-9ED1-E22731C498A0}" srcOrd="0" destOrd="0" presId="urn:microsoft.com/office/officeart/2016/7/layout/RepeatingBendingProcessNew"/>
    <dgm:cxn modelId="{E54AA158-58D4-4DD3-A9E7-6BBD683E26D8}" type="presParOf" srcId="{2F273989-954F-488C-8148-DD5F358C760F}" destId="{2E003A13-C05B-4233-A699-26EF116D0A84}" srcOrd="4" destOrd="0" presId="urn:microsoft.com/office/officeart/2016/7/layout/RepeatingBendingProcessNew"/>
    <dgm:cxn modelId="{845DEC8C-BAB6-4E09-9B4B-89E7464101DA}" type="presParOf" srcId="{2F273989-954F-488C-8148-DD5F358C760F}" destId="{98ED70DB-C960-4512-ABC0-B6927E257E0A}" srcOrd="5" destOrd="0" presId="urn:microsoft.com/office/officeart/2016/7/layout/RepeatingBendingProcessNew"/>
    <dgm:cxn modelId="{C7874952-A328-462C-9B45-54BD1C342D78}" type="presParOf" srcId="{98ED70DB-C960-4512-ABC0-B6927E257E0A}" destId="{1E4954E5-3A6A-48CD-94FC-1C6C067BC520}" srcOrd="0" destOrd="0" presId="urn:microsoft.com/office/officeart/2016/7/layout/RepeatingBendingProcessNew"/>
    <dgm:cxn modelId="{58931E8D-90F3-4191-9053-437E42FEDBBC}" type="presParOf" srcId="{2F273989-954F-488C-8148-DD5F358C760F}" destId="{D3F9BBB6-F9EE-4CC4-9307-AE9D04DFE31A}" srcOrd="6" destOrd="0" presId="urn:microsoft.com/office/officeart/2016/7/layout/RepeatingBendingProcessNew"/>
    <dgm:cxn modelId="{4D7E3108-0128-4AC0-9980-5844D71B5797}" type="presParOf" srcId="{2F273989-954F-488C-8148-DD5F358C760F}" destId="{05CAC58D-CE09-4B19-B282-157D31637DE4}" srcOrd="7" destOrd="0" presId="urn:microsoft.com/office/officeart/2016/7/layout/RepeatingBendingProcessNew"/>
    <dgm:cxn modelId="{7E737FAE-DDA4-42BC-98EC-126ECBE040BA}" type="presParOf" srcId="{05CAC58D-CE09-4B19-B282-157D31637DE4}" destId="{EF4BBDE6-C9DB-49DE-BD9A-B9C857E7BDFA}" srcOrd="0" destOrd="0" presId="urn:microsoft.com/office/officeart/2016/7/layout/RepeatingBendingProcessNew"/>
    <dgm:cxn modelId="{AA043B21-CA0F-4F08-8CC8-5876F3BF953D}" type="presParOf" srcId="{2F273989-954F-488C-8148-DD5F358C760F}" destId="{8856B184-F437-4EB1-B1E2-B2BAE94909B3}" srcOrd="8" destOrd="0" presId="urn:microsoft.com/office/officeart/2016/7/layout/RepeatingBendingProcessNew"/>
    <dgm:cxn modelId="{9F025603-A05C-4A7D-BD32-F56D6FB2A722}" type="presParOf" srcId="{2F273989-954F-488C-8148-DD5F358C760F}" destId="{71028048-B483-48BA-A9B0-4B5543FDC65C}" srcOrd="9" destOrd="0" presId="urn:microsoft.com/office/officeart/2016/7/layout/RepeatingBendingProcessNew"/>
    <dgm:cxn modelId="{FE42086C-6839-4B02-9508-BABBA3C001E7}" type="presParOf" srcId="{71028048-B483-48BA-A9B0-4B5543FDC65C}" destId="{5EFAFCA2-D495-42E2-A018-5ECC919A1DBA}" srcOrd="0" destOrd="0" presId="urn:microsoft.com/office/officeart/2016/7/layout/RepeatingBendingProcessNew"/>
    <dgm:cxn modelId="{3F4DAFE1-A4DB-423A-A1AB-3F522EE09BBD}" type="presParOf" srcId="{2F273989-954F-488C-8148-DD5F358C760F}" destId="{F2D1CE29-FEF3-46B3-A372-D19CEABDB904}" srcOrd="10" destOrd="0" presId="urn:microsoft.com/office/officeart/2016/7/layout/RepeatingBendingProcessNew"/>
    <dgm:cxn modelId="{0A141D64-4130-4E6E-B3F2-BAED1948C56D}" type="presParOf" srcId="{2F273989-954F-488C-8148-DD5F358C760F}" destId="{B8096403-1625-4640-91F3-B160C1BF7963}" srcOrd="11" destOrd="0" presId="urn:microsoft.com/office/officeart/2016/7/layout/RepeatingBendingProcessNew"/>
    <dgm:cxn modelId="{5D45EEEA-ECC4-45B4-811F-681F5C9B17F6}" type="presParOf" srcId="{B8096403-1625-4640-91F3-B160C1BF7963}" destId="{7CA93B24-76F7-45D1-8231-AA1D0D011397}" srcOrd="0" destOrd="0" presId="urn:microsoft.com/office/officeart/2016/7/layout/RepeatingBendingProcessNew"/>
    <dgm:cxn modelId="{BC462074-7C53-43E4-9CEA-83140A29ADC9}" type="presParOf" srcId="{2F273989-954F-488C-8148-DD5F358C760F}" destId="{13A65AB9-22DE-4890-8F5B-58532A80217A}" srcOrd="1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18F51-B753-4B16-8912-D606CDAC5751}">
      <dsp:nvSpPr>
        <dsp:cNvPr id="0" name=""/>
        <dsp:cNvSpPr/>
      </dsp:nvSpPr>
      <dsp:spPr>
        <a:xfrm>
          <a:off x="6555" y="397180"/>
          <a:ext cx="2503851" cy="5163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А. Вводная часть</a:t>
          </a:r>
          <a:endParaRPr lang="en-U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55" y="397180"/>
        <a:ext cx="2503851" cy="516356"/>
      </dsp:txXfrm>
    </dsp:sp>
    <dsp:sp modelId="{0C282A44-1BAF-43D0-B716-A92C5A9BEF1E}">
      <dsp:nvSpPr>
        <dsp:cNvPr id="0" name=""/>
        <dsp:cNvSpPr/>
      </dsp:nvSpPr>
      <dsp:spPr>
        <a:xfrm>
          <a:off x="8619" y="1055932"/>
          <a:ext cx="2499722" cy="2610887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Содержательная линия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Оцениваемый навык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Тип задания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Класс и время проведения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9" y="1055932"/>
        <a:ext cx="2499722" cy="2610887"/>
      </dsp:txXfrm>
    </dsp:sp>
    <dsp:sp modelId="{F58D7F9E-F563-4CA7-B3A5-AB776024556B}">
      <dsp:nvSpPr>
        <dsp:cNvPr id="0" name=""/>
        <dsp:cNvSpPr/>
      </dsp:nvSpPr>
      <dsp:spPr>
        <a:xfrm>
          <a:off x="2796577" y="373464"/>
          <a:ext cx="2328776" cy="5163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В. Инструкции и обратная связь</a:t>
          </a:r>
          <a:endParaRPr lang="en-US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96577" y="373464"/>
        <a:ext cx="2328776" cy="516356"/>
      </dsp:txXfrm>
    </dsp:sp>
    <dsp:sp modelId="{9960AB2E-86E8-4924-8936-9502F7B95FF6}">
      <dsp:nvSpPr>
        <dsp:cNvPr id="0" name=""/>
        <dsp:cNvSpPr/>
      </dsp:nvSpPr>
      <dsp:spPr>
        <a:xfrm>
          <a:off x="2803179" y="1045739"/>
          <a:ext cx="2315571" cy="270574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Описание инструмента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Инструкции по проведению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Основной тест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Рекомендации на уровне класса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Обратная связь индивидуальная + рекомендации учителю по работе с учащимися по уровням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03179" y="1045739"/>
        <a:ext cx="2315571" cy="2705749"/>
      </dsp:txXfrm>
    </dsp:sp>
    <dsp:sp modelId="{31F2A97D-5D97-4FCB-9B95-CAD9A25C7B83}">
      <dsp:nvSpPr>
        <dsp:cNvPr id="0" name=""/>
        <dsp:cNvSpPr/>
      </dsp:nvSpPr>
      <dsp:spPr>
        <a:xfrm>
          <a:off x="5411524" y="397042"/>
          <a:ext cx="2044077" cy="5163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С. Варианты тестов                                       </a:t>
          </a:r>
        </a:p>
      </dsp:txBody>
      <dsp:txXfrm>
        <a:off x="5411524" y="397042"/>
        <a:ext cx="2044077" cy="516356"/>
      </dsp:txXfrm>
    </dsp:sp>
    <dsp:sp modelId="{53A33523-47FA-4AA5-94A7-15BC68B3880B}">
      <dsp:nvSpPr>
        <dsp:cNvPr id="0" name=""/>
        <dsp:cNvSpPr/>
      </dsp:nvSpPr>
      <dsp:spPr>
        <a:xfrm>
          <a:off x="5411524" y="1055519"/>
          <a:ext cx="2044077" cy="2611437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1 вариант теста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2 вариант теста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3 вариант теста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4 вариант теста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latin typeface="Arial" panose="020B0604020202020204" pitchFamily="34" charset="0"/>
              <a:cs typeface="Arial" panose="020B0604020202020204" pitchFamily="34" charset="0"/>
            </a:rPr>
            <a:t>+ ключ к правильным ответам ко всем вариантам</a:t>
          </a:r>
          <a:endParaRPr lang="en-U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11524" y="1055519"/>
        <a:ext cx="2044077" cy="26114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47FA0E-AFCD-4B97-871C-67193164A39D}">
      <dsp:nvSpPr>
        <dsp:cNvPr id="0" name=""/>
        <dsp:cNvSpPr/>
      </dsp:nvSpPr>
      <dsp:spPr>
        <a:xfrm>
          <a:off x="1658491" y="591381"/>
          <a:ext cx="3500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0038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23994" y="635196"/>
        <a:ext cx="19031" cy="3810"/>
      </dsp:txXfrm>
    </dsp:sp>
    <dsp:sp modelId="{7B06FB67-3475-44B6-9994-859E052991C1}">
      <dsp:nvSpPr>
        <dsp:cNvPr id="0" name=""/>
        <dsp:cNvSpPr/>
      </dsp:nvSpPr>
      <dsp:spPr>
        <a:xfrm>
          <a:off x="5340" y="140616"/>
          <a:ext cx="1654950" cy="99297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1094" tIns="85122" rIns="81094" bIns="8512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Открытие приложение и регистрация.</a:t>
          </a:r>
          <a:endParaRPr lang="en-US" sz="1200" kern="1200" dirty="0"/>
        </a:p>
      </dsp:txBody>
      <dsp:txXfrm>
        <a:off x="5340" y="140616"/>
        <a:ext cx="1654950" cy="992970"/>
      </dsp:txXfrm>
    </dsp:sp>
    <dsp:sp modelId="{AAC5C170-2981-4F12-8851-E038054B8B4A}">
      <dsp:nvSpPr>
        <dsp:cNvPr id="0" name=""/>
        <dsp:cNvSpPr/>
      </dsp:nvSpPr>
      <dsp:spPr>
        <a:xfrm>
          <a:off x="3694080" y="591381"/>
          <a:ext cx="3500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0038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59584" y="635196"/>
        <a:ext cx="19031" cy="3810"/>
      </dsp:txXfrm>
    </dsp:sp>
    <dsp:sp modelId="{D13383BC-0FF5-4E9F-B5DC-F6F25B657358}">
      <dsp:nvSpPr>
        <dsp:cNvPr id="0" name=""/>
        <dsp:cNvSpPr/>
      </dsp:nvSpPr>
      <dsp:spPr>
        <a:xfrm>
          <a:off x="2040929" y="140616"/>
          <a:ext cx="1654950" cy="99297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1094" tIns="85122" rIns="81094" bIns="8512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Заполнение профиля.</a:t>
          </a:r>
          <a:endParaRPr lang="en-US" sz="1200" kern="1200"/>
        </a:p>
      </dsp:txBody>
      <dsp:txXfrm>
        <a:off x="2040929" y="140616"/>
        <a:ext cx="1654950" cy="992970"/>
      </dsp:txXfrm>
    </dsp:sp>
    <dsp:sp modelId="{98ED70DB-C960-4512-ABC0-B6927E257E0A}">
      <dsp:nvSpPr>
        <dsp:cNvPr id="0" name=""/>
        <dsp:cNvSpPr/>
      </dsp:nvSpPr>
      <dsp:spPr>
        <a:xfrm>
          <a:off x="5729670" y="591381"/>
          <a:ext cx="3500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0038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95173" y="635196"/>
        <a:ext cx="19031" cy="3810"/>
      </dsp:txXfrm>
    </dsp:sp>
    <dsp:sp modelId="{2E003A13-C05B-4233-A699-26EF116D0A84}">
      <dsp:nvSpPr>
        <dsp:cNvPr id="0" name=""/>
        <dsp:cNvSpPr/>
      </dsp:nvSpPr>
      <dsp:spPr>
        <a:xfrm>
          <a:off x="4076519" y="140616"/>
          <a:ext cx="1654950" cy="99297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1094" tIns="85122" rIns="81094" bIns="8512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Создание класса и добавление учащихся.   </a:t>
          </a:r>
          <a:endParaRPr lang="en-US" sz="1200" kern="1200" dirty="0"/>
        </a:p>
      </dsp:txBody>
      <dsp:txXfrm>
        <a:off x="4076519" y="140616"/>
        <a:ext cx="1654950" cy="992970"/>
      </dsp:txXfrm>
    </dsp:sp>
    <dsp:sp modelId="{05CAC58D-CE09-4B19-B282-157D31637DE4}">
      <dsp:nvSpPr>
        <dsp:cNvPr id="0" name=""/>
        <dsp:cNvSpPr/>
      </dsp:nvSpPr>
      <dsp:spPr>
        <a:xfrm>
          <a:off x="832815" y="1131786"/>
          <a:ext cx="6106768" cy="626332"/>
        </a:xfrm>
        <a:custGeom>
          <a:avLst/>
          <a:gdLst/>
          <a:ahLst/>
          <a:cxnLst/>
          <a:rect l="0" t="0" r="0" b="0"/>
          <a:pathLst>
            <a:path>
              <a:moveTo>
                <a:pt x="6106768" y="0"/>
              </a:moveTo>
              <a:lnTo>
                <a:pt x="6106768" y="330266"/>
              </a:lnTo>
              <a:lnTo>
                <a:pt x="0" y="330266"/>
              </a:lnTo>
              <a:lnTo>
                <a:pt x="0" y="626332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32649" y="1443047"/>
        <a:ext cx="307100" cy="3810"/>
      </dsp:txXfrm>
    </dsp:sp>
    <dsp:sp modelId="{D3F9BBB6-F9EE-4CC4-9307-AE9D04DFE31A}">
      <dsp:nvSpPr>
        <dsp:cNvPr id="0" name=""/>
        <dsp:cNvSpPr/>
      </dsp:nvSpPr>
      <dsp:spPr>
        <a:xfrm>
          <a:off x="6112108" y="140616"/>
          <a:ext cx="1654950" cy="99297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1094" tIns="85122" rIns="81094" bIns="8512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Прохождение тестирования.</a:t>
          </a:r>
          <a:endParaRPr lang="en-US" sz="1200" kern="1200"/>
        </a:p>
      </dsp:txBody>
      <dsp:txXfrm>
        <a:off x="6112108" y="140616"/>
        <a:ext cx="1654950" cy="992970"/>
      </dsp:txXfrm>
    </dsp:sp>
    <dsp:sp modelId="{71028048-B483-48BA-A9B0-4B5543FDC65C}">
      <dsp:nvSpPr>
        <dsp:cNvPr id="0" name=""/>
        <dsp:cNvSpPr/>
      </dsp:nvSpPr>
      <dsp:spPr>
        <a:xfrm>
          <a:off x="1658491" y="2241284"/>
          <a:ext cx="3500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0038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23994" y="2285099"/>
        <a:ext cx="19031" cy="3810"/>
      </dsp:txXfrm>
    </dsp:sp>
    <dsp:sp modelId="{8856B184-F437-4EB1-B1E2-B2BAE94909B3}">
      <dsp:nvSpPr>
        <dsp:cNvPr id="0" name=""/>
        <dsp:cNvSpPr/>
      </dsp:nvSpPr>
      <dsp:spPr>
        <a:xfrm>
          <a:off x="5340" y="1790519"/>
          <a:ext cx="1654950" cy="99297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1094" tIns="85122" rIns="81094" bIns="8512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Отчет по учащемуся. </a:t>
          </a:r>
          <a:endParaRPr lang="en-US" sz="1200" kern="1200"/>
        </a:p>
      </dsp:txBody>
      <dsp:txXfrm>
        <a:off x="5340" y="1790519"/>
        <a:ext cx="1654950" cy="992970"/>
      </dsp:txXfrm>
    </dsp:sp>
    <dsp:sp modelId="{B8096403-1625-4640-91F3-B160C1BF7963}">
      <dsp:nvSpPr>
        <dsp:cNvPr id="0" name=""/>
        <dsp:cNvSpPr/>
      </dsp:nvSpPr>
      <dsp:spPr>
        <a:xfrm>
          <a:off x="3694080" y="2287004"/>
          <a:ext cx="375657" cy="1355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4928" y="0"/>
              </a:lnTo>
              <a:lnTo>
                <a:pt x="204928" y="135520"/>
              </a:lnTo>
              <a:lnTo>
                <a:pt x="375657" y="1355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871202" y="2352859"/>
        <a:ext cx="21413" cy="3810"/>
      </dsp:txXfrm>
    </dsp:sp>
    <dsp:sp modelId="{F2D1CE29-FEF3-46B3-A372-D19CEABDB904}">
      <dsp:nvSpPr>
        <dsp:cNvPr id="0" name=""/>
        <dsp:cNvSpPr/>
      </dsp:nvSpPr>
      <dsp:spPr>
        <a:xfrm>
          <a:off x="2040929" y="1790519"/>
          <a:ext cx="1654950" cy="99297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1094" tIns="85122" rIns="81094" bIns="8512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/>
            <a:t>Обратная связь.</a:t>
          </a:r>
          <a:endParaRPr lang="en-US" sz="1200" kern="1200"/>
        </a:p>
      </dsp:txBody>
      <dsp:txXfrm>
        <a:off x="2040929" y="1790519"/>
        <a:ext cx="1654950" cy="992970"/>
      </dsp:txXfrm>
    </dsp:sp>
    <dsp:sp modelId="{13A65AB9-22DE-4890-8F5B-58532A80217A}">
      <dsp:nvSpPr>
        <dsp:cNvPr id="0" name=""/>
        <dsp:cNvSpPr/>
      </dsp:nvSpPr>
      <dsp:spPr>
        <a:xfrm>
          <a:off x="4102137" y="1649745"/>
          <a:ext cx="1810863" cy="154555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1094" tIns="85122" rIns="81094" bIns="85122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Чтение обратной связи, с выделением каждой части:</a:t>
          </a:r>
          <a:endParaRPr lang="en-US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i="1" kern="1200" dirty="0"/>
            <a:t>Констатация уровня учащегося.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i="1" kern="1200"/>
            <a:t>Обратная связь учащемуся (если оценивание проводится индивидуально).</a:t>
          </a:r>
          <a:endParaRPr lang="en-US" sz="900" kern="120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i="1" kern="1200"/>
            <a:t>Обратная связь учителю.</a:t>
          </a:r>
          <a:endParaRPr lang="en-US" sz="900" kern="1200"/>
        </a:p>
      </dsp:txBody>
      <dsp:txXfrm>
        <a:off x="4102137" y="1649745"/>
        <a:ext cx="1810863" cy="15455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D9E48-5E7F-D24C-87D5-695B18367D24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B10C2-C6DD-5A4A-BF1B-B012B8BA4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75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357CE-B3EB-1B4A-84E5-C1E2DF427ABD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A558B-E4E9-A94A-B9C1-029E46A76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379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CE55AA-3622-40EB-A511-BBF9DF356D7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508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child, boy, indoor&#10;&#10;Description automatically generated">
            <a:extLst>
              <a:ext uri="{FF2B5EF4-FFF2-40B4-BE49-F238E27FC236}">
                <a16:creationId xmlns:a16="http://schemas.microsoft.com/office/drawing/2014/main" id="{54651C6B-7505-41BC-AD2D-71BD7F3DF8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613" b="8289"/>
          <a:stretch/>
        </p:blipFill>
        <p:spPr>
          <a:xfrm>
            <a:off x="0" y="-12211"/>
            <a:ext cx="9146675" cy="527173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0C00456-721A-A94C-800A-D5E7EE91C160}" type="datetime1">
              <a:rPr lang="en-US" smtClean="0"/>
              <a:pPr/>
              <a:t>10/13/2022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 dirty="0"/>
              <a:t>IMPROVED BASIC EDUCATION IN THE KYRGYZ REPUBLIC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382606"/>
            <a:ext cx="3886200" cy="1209781"/>
          </a:xfr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txBody>
          <a:bodyPr anchor="b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2925843"/>
            <a:ext cx="6033052" cy="675462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46760" y="2814361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chemeClr val="bg1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pic>
        <p:nvPicPr>
          <p:cNvPr id="15" name="Рисунок 2">
            <a:extLst>
              <a:ext uri="{FF2B5EF4-FFF2-40B4-BE49-F238E27FC236}">
                <a16:creationId xmlns:a16="http://schemas.microsoft.com/office/drawing/2014/main" id="{BCBB0E68-D24E-406C-8AFF-0870FD9260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793" y="52769"/>
            <a:ext cx="2297929" cy="88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8A60-36F1-4BB9-BD1D-774E71B35F8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85800" y="3625309"/>
            <a:ext cx="3578087" cy="1115656"/>
          </a:xfrm>
        </p:spPr>
        <p:txBody>
          <a:bodyPr anchor="t">
            <a:normAutofit/>
          </a:bodyPr>
          <a:lstStyle>
            <a:lvl1pPr marL="0" indent="0" algn="l">
              <a:buNone/>
              <a:defRPr sz="1200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“From the American People” Message here</a:t>
            </a:r>
          </a:p>
        </p:txBody>
      </p:sp>
    </p:spTree>
    <p:extLst>
      <p:ext uri="{BB962C8B-B14F-4D97-AF65-F5344CB8AC3E}">
        <p14:creationId xmlns:p14="http://schemas.microsoft.com/office/powerpoint/2010/main" val="3883077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Title Only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3987"/>
            <a:ext cx="4419600" cy="48767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10/13/2022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3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188567"/>
            <a:ext cx="3885896" cy="837665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9252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10/13/2022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lvl1pPr>
          </a:lstStyle>
          <a:p>
            <a:pPr marL="230188" marR="0" lvl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Click to edit Master text styles</a:t>
            </a:r>
          </a:p>
          <a:p>
            <a:pPr marL="684213" marR="0" lvl="1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07058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38096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 algn="ctr">
              <a:defRPr>
                <a:solidFill>
                  <a:srgbClr val="6C6463"/>
                </a:solidFill>
              </a:defRPr>
            </a:lvl1pPr>
          </a:lstStyle>
          <a:p>
            <a:r>
              <a:rPr lang="en-US" i="0" dirty="0"/>
              <a:t>USAID </a:t>
            </a:r>
            <a:r>
              <a:rPr lang="en-US" i="0" dirty="0" err="1"/>
              <a:t>Okuu</a:t>
            </a:r>
            <a:r>
              <a:rPr lang="en-US" i="0" dirty="0"/>
              <a:t> </a:t>
            </a:r>
            <a:r>
              <a:rPr lang="en-US" i="0" dirty="0" err="1"/>
              <a:t>Keremet</a:t>
            </a:r>
            <a:r>
              <a:rPr lang="en-US" i="0" dirty="0"/>
              <a:t>!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2565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 algn="ctr">
              <a:defRPr>
                <a:solidFill>
                  <a:srgbClr val="6C6463"/>
                </a:solidFill>
              </a:defRPr>
            </a:lvl1pPr>
          </a:lstStyle>
          <a:p>
            <a:r>
              <a:rPr lang="en-US" i="0" dirty="0"/>
              <a:t>USAID </a:t>
            </a:r>
            <a:r>
              <a:rPr lang="en-US" i="0" dirty="0" err="1"/>
              <a:t>Okuu</a:t>
            </a:r>
            <a:r>
              <a:rPr lang="en-US" i="0" dirty="0"/>
              <a:t> </a:t>
            </a:r>
            <a:r>
              <a:rPr lang="en-US" i="0" dirty="0" err="1"/>
              <a:t>Keremet</a:t>
            </a:r>
            <a:r>
              <a:rPr lang="en-US" i="0" dirty="0"/>
              <a:t>! Project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8010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2592387"/>
            <a:ext cx="8839200" cy="2440594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10/13/2022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 i="0" dirty="0"/>
              <a:t>USAID </a:t>
            </a:r>
            <a:r>
              <a:rPr lang="en-US" i="0" dirty="0" err="1"/>
              <a:t>Okuu</a:t>
            </a:r>
            <a:r>
              <a:rPr lang="en-US" i="0" dirty="0"/>
              <a:t> </a:t>
            </a:r>
            <a:r>
              <a:rPr lang="en-US" i="0" dirty="0" err="1"/>
              <a:t>Keremet</a:t>
            </a:r>
            <a:r>
              <a:rPr lang="en-US" i="0" dirty="0"/>
              <a:t>! Project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0899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 + R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3988"/>
            <a:ext cx="4419600" cy="4876800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10/13/2022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5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2703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3987"/>
            <a:ext cx="4419600" cy="4876799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10/13/2022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3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188567"/>
            <a:ext cx="3885896" cy="837665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0831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and a girl sitting on a couch&#10;&#10;Description automatically generated">
            <a:extLst>
              <a:ext uri="{FF2B5EF4-FFF2-40B4-BE49-F238E27FC236}">
                <a16:creationId xmlns:a16="http://schemas.microsoft.com/office/drawing/2014/main" id="{835EDD97-9E83-403D-9A56-7A6C94C721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5976" b="8972"/>
          <a:stretch/>
        </p:blipFill>
        <p:spPr>
          <a:xfrm>
            <a:off x="152399" y="102309"/>
            <a:ext cx="8853014" cy="498280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3F4168E2-91C5-9646-9F53-5B4E70AF759D}" type="datetime1">
              <a:rPr lang="en-US" smtClean="0"/>
              <a:pPr/>
              <a:t>10/13/2022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6"/>
            <a:ext cx="3429000" cy="1209781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2">
            <a:extLst>
              <a:ext uri="{FF2B5EF4-FFF2-40B4-BE49-F238E27FC236}">
                <a16:creationId xmlns:a16="http://schemas.microsoft.com/office/drawing/2014/main" id="{979A0CB5-6842-4270-B2B0-020545683F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242" y="4317350"/>
            <a:ext cx="1416042" cy="54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1852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6A8F56DF-6459-46CE-8DF1-171B2AF091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RTI International, November 2017</a:t>
            </a:r>
          </a:p>
        </p:txBody>
      </p:sp>
      <p:sp>
        <p:nvSpPr>
          <p:cNvPr id="5" name="Slide Number Placeholder 10">
            <a:extLst>
              <a:ext uri="{FF2B5EF4-FFF2-40B4-BE49-F238E27FC236}">
                <a16:creationId xmlns:a16="http://schemas.microsoft.com/office/drawing/2014/main" id="{BA9485F5-5C6D-4C60-BE2A-434AF2290D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4A9E69A-31C3-4AB5-99F0-11DE1AC697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025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EB2C8F94-9D67-854F-8417-3B884156945E}" type="datetime1">
              <a:rPr lang="en-US" smtClean="0"/>
              <a:pPr/>
              <a:t>10/13/2022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 dirty="0"/>
              <a:t>IMPROVED BASIC EDUCATION IN THE KYRGYZ REPUBLIC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1787"/>
            <a:ext cx="3886200" cy="1209781"/>
          </a:xfrm>
          <a:effectLst/>
        </p:spPr>
        <p:txBody>
          <a:bodyPr anchor="b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6"/>
            <a:ext cx="3429000" cy="1209781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2">
            <a:extLst>
              <a:ext uri="{FF2B5EF4-FFF2-40B4-BE49-F238E27FC236}">
                <a16:creationId xmlns:a16="http://schemas.microsoft.com/office/drawing/2014/main" id="{5ECB40A4-1C23-4516-A0EB-CAE0A9B0AB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7514" y="254581"/>
            <a:ext cx="2095117" cy="81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2771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534987"/>
            <a:ext cx="5486400" cy="461665"/>
          </a:xfrm>
        </p:spPr>
        <p:txBody>
          <a:bodyPr wrap="square" anchor="t" anchorCtr="0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349C05-927F-3348-96DF-9086CF2761D6}" type="datetime1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IMPROVED BASIC EDUCATION IN THE KYRGYZ REPUBLIC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746760" y="687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2">
            <a:extLst>
              <a:ext uri="{FF2B5EF4-FFF2-40B4-BE49-F238E27FC236}">
                <a16:creationId xmlns:a16="http://schemas.microsoft.com/office/drawing/2014/main" id="{859FDBF4-80F2-43B2-91DA-B34F7FDC1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628" y="4084136"/>
            <a:ext cx="1717372" cy="66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49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10/13/2022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1609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7772400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IMPROVED BASIC EDUCATION IN THE KYRGYZ REPUBLIC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6042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38096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IMPROVED BASIC EDUCATION IN THE KYRGYZ REPUBLIC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2065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3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IMPROVED BASIC EDUCATION IN THE KYRGYZ REPUBLIC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966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Bottom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2592387"/>
            <a:ext cx="8839200" cy="2440594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0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10/13/2022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0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0141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Right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3988"/>
            <a:ext cx="4419600" cy="48768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10/13/2022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5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0114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6987"/>
            <a:ext cx="7772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4864207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7C017F59-29DA-6F48-B92A-5AD511CC2D63}" type="datetime1">
              <a:rPr lang="en-US" smtClean="0"/>
              <a:pPr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864207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 dirty="0"/>
              <a:t>IMPROVED BASIC EDUCATION IN THE KYRGYZ REPUBLIC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4864207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ame 13"/>
          <p:cNvSpPr/>
          <p:nvPr/>
        </p:nvSpPr>
        <p:spPr>
          <a:xfrm>
            <a:off x="0" y="0"/>
            <a:ext cx="9144000" cy="5189384"/>
          </a:xfrm>
          <a:prstGeom prst="frame">
            <a:avLst>
              <a:gd name="adj1" fmla="val 2963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813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74" r:id="rId2"/>
    <p:sldLayoutId id="2147483654" r:id="rId3"/>
    <p:sldLayoutId id="2147483708" r:id="rId4"/>
    <p:sldLayoutId id="2147483709" r:id="rId5"/>
    <p:sldLayoutId id="2147483758" r:id="rId6"/>
    <p:sldLayoutId id="2147483710" r:id="rId7"/>
    <p:sldLayoutId id="2147483711" r:id="rId8"/>
    <p:sldLayoutId id="2147483712" r:id="rId9"/>
    <p:sldLayoutId id="2147483714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696" r:id="rId17"/>
    <p:sldLayoutId id="2147483759" r:id="rId18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rgbClr val="BA0C2F"/>
          </a:solidFill>
          <a:latin typeface="Gill Sans MT"/>
          <a:ea typeface="+mj-ea"/>
          <a:cs typeface="Gill Sans MT"/>
        </a:defRPr>
      </a:lvl1pPr>
    </p:titleStyle>
    <p:bodyStyle>
      <a:lvl1pPr marL="230188" indent="-230188" algn="l" defTabSz="457200" rtl="0" eaLnBrk="1" latinLnBrk="0" hangingPunct="1">
        <a:spcBef>
          <a:spcPts val="0"/>
        </a:spcBef>
        <a:spcAft>
          <a:spcPts val="800"/>
        </a:spcAft>
        <a:buFont typeface="Arial"/>
        <a:buChar char="•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1pPr>
      <a:lvl2pPr marL="684213" indent="-230188" algn="l" defTabSz="457200" rtl="0" eaLnBrk="1" latinLnBrk="0" hangingPunct="1">
        <a:spcBef>
          <a:spcPts val="0"/>
        </a:spcBef>
        <a:spcAft>
          <a:spcPts val="800"/>
        </a:spcAft>
        <a:buFont typeface="Arial"/>
        <a:buChar char="–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2pPr>
      <a:lvl3pPr marL="914400" indent="-230188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6C6463"/>
          </a:solidFill>
          <a:latin typeface="Gill Sans MT"/>
          <a:ea typeface="+mn-ea"/>
          <a:cs typeface="Gill Sans MT"/>
        </a:defRPr>
      </a:lvl3pPr>
      <a:lvl4pPr marL="1146175" indent="-231775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4pPr>
      <a:lvl5pPr marL="1255713" indent="-230188" algn="l" defTabSz="457200" rtl="0" eaLnBrk="1" latinLnBrk="0" hangingPunct="1">
        <a:spcBef>
          <a:spcPct val="20000"/>
        </a:spcBef>
        <a:buFont typeface="Arial"/>
        <a:buChar char="»"/>
        <a:defRPr sz="1400" b="0" i="0" kern="1200">
          <a:solidFill>
            <a:srgbClr val="6C6463"/>
          </a:solidFill>
          <a:latin typeface="Gill Sans MT"/>
          <a:ea typeface="+mn-ea"/>
          <a:cs typeface="Gill Sans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okuukeremet.com/" TargetMode="Externa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cbd.minjust.gov.kg/act/view/ru-ru/96690?cl=ru-ru" TargetMode="Externa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0C00456-721A-A94C-800A-D5E7EE91C160}" type="datetime1">
              <a:rPr lang="en-US" smtClean="0">
                <a:solidFill>
                  <a:schemeClr val="accent3"/>
                </a:solidFill>
              </a:rPr>
              <a:pPr/>
              <a:t>10/13/2022</a:t>
            </a:fld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«Окуу керемет!»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799" y="1467293"/>
            <a:ext cx="4403652" cy="1238508"/>
          </a:xfrm>
        </p:spPr>
        <p:txBody>
          <a:bodyPr>
            <a:noAutofit/>
          </a:bodyPr>
          <a:lstStyle/>
          <a:p>
            <a:r>
              <a:rPr lang="ky-KG" sz="3600" b="1" dirty="0"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USAID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«ОКУУ КЕРЕМЕТ!»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0" y="2705800"/>
            <a:ext cx="7856085" cy="2428907"/>
          </a:xfrm>
        </p:spPr>
        <p:txBody>
          <a:bodyPr>
            <a:no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Формативное оценивание  математических навыков с использованием программы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BaalooApp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октября, 2022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8D248A5-ED0B-4AC0-B720-739343D7C0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ФОТО: САУЛЕ ХАМЗИНА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3551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F39A49-34CA-4794-A105-C5B245D440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586" y="1051950"/>
            <a:ext cx="4487779" cy="3839770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Быстрые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требуют выставления отметок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Используются  во время или в конце урока для того, чтобы учитель мог в результате анализа: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понять, достигли ли ученики целей урока;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определить, кто из учеников нуждается в поддержке, дать ему обратную связь;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решить, как лучше строить свой урок или обучение дальше (Вернуться к повторению? Поработать в группах, чтобы еще раз отработать тему? Индивидуально? Какое следующее задание дать? Пора ли переходить к следующему вопросу? и т.д.)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1C6F50-83D4-4C2E-8D92-0F8915331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8E012-EC0C-1649-A039-CB178266D114}" type="datetime1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C1481D-28FE-41C6-90C6-D0D52168C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IMPROVED BASIC EDUCATION IN THE KYRGYZ REPUBLIC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59D33-A805-40EC-BECE-D3609C98C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EED13D-4B4E-4A0C-9D4F-C6B1DAA4A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2089"/>
            <a:ext cx="7772400" cy="461665"/>
          </a:xfrm>
        </p:spPr>
        <p:txBody>
          <a:bodyPr/>
          <a:lstStyle/>
          <a:p>
            <a:r>
              <a:rPr lang="ru-RU" dirty="0"/>
              <a:t>Итак, эти приемы </a:t>
            </a:r>
            <a:r>
              <a:rPr lang="ru-RU" dirty="0" err="1"/>
              <a:t>формативного</a:t>
            </a:r>
            <a:r>
              <a:rPr lang="ru-RU" dirty="0"/>
              <a:t> оценивания: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47EC1B-DAA1-4A33-85C8-58BAC526736A}"/>
              </a:ext>
            </a:extLst>
          </p:cNvPr>
          <p:cNvSpPr txBox="1"/>
          <p:nvPr/>
        </p:nvSpPr>
        <p:spPr>
          <a:xfrm>
            <a:off x="5493299" y="2078977"/>
            <a:ext cx="319669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Приемы и техники ФО помогают учителю быстро получить информацию, проанализировать, на каком уровне освоения материала находятся учащиеся и принять решение, как и куда двигаться дальше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87629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EF548B-87D2-42FB-817E-22D4F6084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8285" y="613863"/>
            <a:ext cx="7870219" cy="423077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1400" b="1" i="1" dirty="0">
                <a:solidFill>
                  <a:srgbClr val="BA0C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Как вы думаете почему важно </a:t>
            </a:r>
            <a:r>
              <a:rPr lang="ky-KG" sz="1400" b="1" i="1" dirty="0">
                <a:solidFill>
                  <a:srgbClr val="BA0C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учащимся </a:t>
            </a:r>
            <a:r>
              <a:rPr lang="ru-RU" sz="1400" b="1" i="1" dirty="0">
                <a:solidFill>
                  <a:srgbClr val="BA0C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предоставлять обратную связь после </a:t>
            </a:r>
            <a:r>
              <a:rPr lang="ky-KG" sz="1400" b="1" i="1" dirty="0">
                <a:solidFill>
                  <a:srgbClr val="BA0C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проведения оценивания</a:t>
            </a:r>
            <a:r>
              <a:rPr lang="ru-RU" sz="1400" b="1" dirty="0">
                <a:solidFill>
                  <a:srgbClr val="BA0C2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?»</a:t>
            </a:r>
            <a:endParaRPr lang="ru-RU" sz="1300" b="1" dirty="0">
              <a:solidFill>
                <a:srgbClr val="BA0C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Обратная связь - это информация, которая сокращает разрыв между текущим и желаемым обучением. </a:t>
            </a:r>
            <a:r>
              <a:rPr lang="en-US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(adapted from Hattie &amp; Clarke, 2019; Sadler, 1989)</a:t>
            </a:r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ky-KG" sz="13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процесс сообщения и получения комментариев о конкретных действиях, решениях, который помогает понять, что получается, а что и каким образом  нужно улучшить.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ky-KG" sz="1300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осуществляется в атмосфере взаимоуважения и доброжелательности;</a:t>
            </a:r>
            <a:endParaRPr lang="en-U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конкретная, понятная ученику;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своевременная, сразу после получения результата оценивания;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предоставляющая четкие рекомендации по улучшению оцениваемого навыка.</a:t>
            </a:r>
          </a:p>
          <a:p>
            <a:pPr marL="0" indent="0" algn="just">
              <a:buNone/>
            </a:pPr>
            <a:endParaRPr lang="en-U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ученика </a:t>
            </a:r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получение информации, помогающей осознать собственные достижения и пробелы в учении, и конкретные рекомендации для продвижения вперед.</a:t>
            </a:r>
          </a:p>
          <a:p>
            <a:pPr marL="0" indent="0">
              <a:buNone/>
            </a:pPr>
            <a:r>
              <a:rPr lang="ru-RU" sz="13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учителя </a:t>
            </a:r>
            <a:r>
              <a:rPr lang="ru-RU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получение информации, помогающей осознать пробелы в обучении и внесения изменений в свою деятельность (подбор новых методов, техник обучения, внесение изменений в распределение времени урока и др.). </a:t>
            </a:r>
            <a:endParaRPr lang="en-U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en-US" sz="1400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0BC79B-54E2-4E6C-B997-613891254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8E012-EC0C-1649-A039-CB178266D114}" type="datetime1">
              <a:rPr lang="en-US" smtClean="0"/>
              <a:t>10/13/2022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8E623-1C38-45C2-A291-329E1DCD3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IMPROVED BASIC EDUCATION IN THE KYRGYZ REPUBLIC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E6244F-F7AC-4738-BD44-A398A7A88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0081B4C-A419-45FC-8100-1E280ACA7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85" y="47200"/>
            <a:ext cx="7772400" cy="461665"/>
          </a:xfrm>
        </p:spPr>
        <p:txBody>
          <a:bodyPr/>
          <a:lstStyle/>
          <a:p>
            <a:r>
              <a:rPr lang="ru-RU" dirty="0"/>
              <a:t>Обратная связь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14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C3BBA857-37E0-44D7-BD2D-99FCB1CA8093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51692" y="792906"/>
          <a:ext cx="6899564" cy="4237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7029">
                  <a:extLst>
                    <a:ext uri="{9D8B030D-6E8A-4147-A177-3AD203B41FA5}">
                      <a16:colId xmlns:a16="http://schemas.microsoft.com/office/drawing/2014/main" val="233030911"/>
                    </a:ext>
                  </a:extLst>
                </a:gridCol>
                <a:gridCol w="3262535">
                  <a:extLst>
                    <a:ext uri="{9D8B030D-6E8A-4147-A177-3AD203B41FA5}">
                      <a16:colId xmlns:a16="http://schemas.microsoft.com/office/drawing/2014/main" val="1409726922"/>
                    </a:ext>
                  </a:extLst>
                </a:gridCol>
              </a:tblGrid>
              <a:tr h="434654">
                <a:tc>
                  <a:txBody>
                    <a:bodyPr/>
                    <a:lstStyle/>
                    <a:p>
                      <a:r>
                        <a:rPr lang="ru-RU" dirty="0"/>
                        <a:t>Письменная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Устная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906354"/>
                  </a:ext>
                </a:extLst>
              </a:tr>
              <a:tr h="1738618">
                <a:tc>
                  <a:txBody>
                    <a:bodyPr/>
                    <a:lstStyle/>
                    <a:p>
                      <a:r>
                        <a:rPr lang="ru-RU" dirty="0"/>
                        <a:t>Предоставление конкретных рекомендаций ученику по итогам проверки работы (домашнего задания, самостоятельной работы и др.) в письменной форме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Предоставление комментариев ученику в устной форме в процессе или по итогам выполнения задания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387355"/>
                  </a:ext>
                </a:extLst>
              </a:tr>
              <a:tr h="2064609">
                <a:tc gridSpan="2">
                  <a:txBody>
                    <a:bodyPr/>
                    <a:lstStyle/>
                    <a:p>
                      <a:r>
                        <a:rPr lang="ru-RU" dirty="0"/>
                        <a:t>Например: Ты хорошо справилась с заданием: использовала правила решения уравнения с неизвестным слагаемым. Осталось еще сделать проверку  решения.</a:t>
                      </a:r>
                    </a:p>
                    <a:p>
                      <a:endParaRPr lang="ru-RU" dirty="0"/>
                    </a:p>
                    <a:p>
                      <a:r>
                        <a:rPr lang="ru-RU" i="1" dirty="0"/>
                        <a:t>Техника « 2 звезды – одно желание»: два достоинства + одно пожелание, что можно улучшить </a:t>
                      </a:r>
                      <a:endParaRPr lang="en-US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651754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8F098-4B8D-45FE-A102-7951D1EB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8E012-EC0C-1649-A039-CB178266D114}" type="datetime1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0ABF07-6984-414F-89FC-79B706FB5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IMPROVED BASIC EDUCATION IN THE KYRGYZ REPUBLIC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59C726-C388-4C24-9D6D-9E6C047B5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5B12453-34EC-4EB4-826D-776459A08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313590"/>
            <a:ext cx="7772400" cy="830997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ky-KG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Обратная связь –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787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94E927-5859-458F-9D4B-D8B34F1323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975" y="949735"/>
            <a:ext cx="8344699" cy="354765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Приложение </a:t>
            </a:r>
            <a:r>
              <a:rPr lang="en-US" sz="2400" b="1" dirty="0" err="1">
                <a:solidFill>
                  <a:schemeClr val="tx1"/>
                </a:solidFill>
              </a:rPr>
              <a:t>BaalooAPP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используется </a:t>
            </a:r>
            <a:endParaRPr lang="ru-RU" sz="2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</a:rPr>
              <a:t>для оказания поддержки учителям начальных классов в применении формативного оценивания через :</a:t>
            </a:r>
          </a:p>
          <a:p>
            <a:r>
              <a:rPr lang="ru-RU" sz="2400" dirty="0">
                <a:solidFill>
                  <a:schemeClr val="tx1"/>
                </a:solidFill>
              </a:rPr>
              <a:t>разработанные инструменты оценивания навыков чтения и понимания;</a:t>
            </a:r>
          </a:p>
          <a:p>
            <a:r>
              <a:rPr lang="ru-RU" sz="2400" dirty="0">
                <a:solidFill>
                  <a:schemeClr val="tx1"/>
                </a:solidFill>
              </a:rPr>
              <a:t>предоставление  учителю анализа результатов ученика или группы учеников;</a:t>
            </a:r>
          </a:p>
          <a:p>
            <a:r>
              <a:rPr lang="ru-RU" sz="2400" dirty="0">
                <a:solidFill>
                  <a:schemeClr val="tx1"/>
                </a:solidFill>
              </a:rPr>
              <a:t>разработанную обратную связь ученику и учителю.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3EC7C3-7A0C-42B1-8CF8-13D2430FF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8E012-EC0C-1649-A039-CB178266D114}" type="datetime1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8B1331-2F04-44E1-8A36-8064C8E7F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IMPROVED BASIC EDUCATION IN THE KYRGYZ REPUBLIC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75013-9BFB-4B1A-BA4A-03066E851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A6BD41D-0501-468B-A982-0DE5CC931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8070"/>
            <a:ext cx="7772400" cy="461665"/>
          </a:xfrm>
        </p:spPr>
        <p:txBody>
          <a:bodyPr/>
          <a:lstStyle/>
          <a:p>
            <a:r>
              <a:rPr lang="ru-RU" dirty="0"/>
              <a:t>Как мы предлагаем оценивать математические навыки?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877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20A8A0-6FD4-4AFE-AF1C-EF572CA03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7772400" cy="3547652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 2022 –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прошло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пилотирование в 11 школах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Июнь – июль,  2022 –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доработаны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инструменты на русском языке, переведены на кыргызский язык, будут переведены на узбекский и таджикский в октябре 2022г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Утверждение инструментария в КАО в августе 2022 года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МТ и НТ на тренингах в августе, 2022 года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учителей он-лайн сентябрь-октябрь 2022 года, а также во время посещений школ тренерами, повторение в январе на очном тренинге  по модулям 6-8</a:t>
            </a: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Ноябрь, 2022 – обучение администраторов школ и методистов  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райОО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горОО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2022-2023 уч. год  - использование учителями приложения через телефоны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2022-2023 уч. Год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мониторинг и информационная, методическая и техническая поддержка использования 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 </a:t>
            </a:r>
            <a:r>
              <a:rPr lang="ru-RU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стороны проекта</a:t>
            </a:r>
          </a:p>
          <a:p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98D6E1-D018-45A0-9235-8F635A4B2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8E012-EC0C-1649-A039-CB178266D114}" type="datetime1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12F767-6546-41F1-8E70-7E9D8AFD7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IMPROVED BASIC EDUCATION IN THE KYRGYZ REPUBLIC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9EF299-7F9E-46EE-91AC-7502BC7E5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984A47-8E51-4CFF-A94B-2ACFB1498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775255"/>
            <a:ext cx="7772400" cy="369332"/>
          </a:xfrm>
        </p:spPr>
        <p:txBody>
          <a:bodyPr/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Как мы планируем использовать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BaalooApp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 математике?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496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45F5A1-2693-40E1-B32B-C4F69F1FC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34" y="-96819"/>
            <a:ext cx="7772400" cy="398033"/>
          </a:xfrm>
        </p:spPr>
        <p:txBody>
          <a:bodyPr/>
          <a:lstStyle/>
          <a:p>
            <a:pPr algn="ctr"/>
            <a:r>
              <a:rPr lang="ru-RU" dirty="0"/>
              <a:t>35 инструментов В </a:t>
            </a:r>
            <a:r>
              <a:rPr lang="en-US" dirty="0" err="1"/>
              <a:t>BaalooAPP</a:t>
            </a:r>
            <a:r>
              <a:rPr lang="en-US" dirty="0"/>
              <a:t> </a:t>
            </a:r>
            <a:r>
              <a:rPr lang="ru-RU" dirty="0"/>
              <a:t>по математике</a:t>
            </a:r>
            <a:endParaRPr lang="en-US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EDF79F4-391B-4DC0-8EFE-CDF40C423E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184" y="207222"/>
            <a:ext cx="8595360" cy="5128920"/>
          </a:xfrm>
        </p:spPr>
      </p:pic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79DEB4-E42C-49EA-867E-B472B4D60B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RTI International, November 2017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32D8F0C-269D-4046-9CF3-D5E95B1D4C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A9E69A-31C3-4AB5-99F0-11DE1AC697B9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673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pPr rtl="0"/>
            <a:r>
              <a:rPr lang="ky" sz="600" b="0" i="0" u="none" strike="noStrike">
                <a:highlight>
                  <a:srgbClr val="000000">
                    <a:alpha val="0"/>
                  </a:srgbClr>
                </a:highlight>
                <a:latin typeface="Gill Sans MT"/>
              </a:rPr>
              <a:t>3/29/2022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600" b="0" i="1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ky" sz="600" b="0" i="0" u="none" strike="noStrike">
                <a:solidFill>
                  <a:srgbClr val="514B4A"/>
                </a:solidFill>
                <a:highlight>
                  <a:srgbClr val="000000">
                    <a:alpha val="0"/>
                  </a:srgbClr>
                </a:highlight>
                <a:latin typeface="Arial"/>
              </a:rPr>
              <a:t>«Окуу керемет!»</a:t>
            </a:r>
            <a:r>
              <a:rPr lang="ky" sz="600" b="0" i="0" u="none" strike="noStrike">
                <a:solidFill>
                  <a:srgbClr val="514B4A"/>
                </a:solidFill>
                <a:highlight>
                  <a:srgbClr val="000000">
                    <a:alpha val="0"/>
                  </a:srgbClr>
                </a:highlight>
                <a:latin typeface="Times New Roman"/>
              </a:rPr>
              <a:t> </a:t>
            </a:r>
            <a:endParaRPr lang="en-US" i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rtl="0"/>
            <a:r>
              <a:rPr lang="ky" sz="600" b="0" i="0" u="none" strike="noStrike">
                <a:highlight>
                  <a:srgbClr val="000000">
                    <a:alpha val="0"/>
                  </a:srgbClr>
                </a:highlight>
                <a:latin typeface="Gill Sans MT"/>
              </a:rPr>
              <a:t>2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C0D81B-D8B4-4936-9A65-5BC3BF96A647}"/>
              </a:ext>
            </a:extLst>
          </p:cNvPr>
          <p:cNvSpPr txBox="1"/>
          <p:nvPr/>
        </p:nvSpPr>
        <p:spPr>
          <a:xfrm>
            <a:off x="596685" y="333214"/>
            <a:ext cx="778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BA0C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одного инструмента</a:t>
            </a:r>
            <a:endParaRPr lang="en-US" b="1" dirty="0">
              <a:solidFill>
                <a:srgbClr val="BA0C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6268A48-2D53-45E9-986B-F8615EC48D05}"/>
              </a:ext>
            </a:extLst>
          </p:cNvPr>
          <p:cNvGraphicFramePr/>
          <p:nvPr/>
        </p:nvGraphicFramePr>
        <p:xfrm>
          <a:off x="996043" y="560387"/>
          <a:ext cx="7462157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1420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D157C-C217-44E3-81DE-0D8305395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2A9A-2216-F44B-AFF9-136AA601C377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7F671-EDA5-4931-900B-98696A1D5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IMPROVED BASIC EDUCATION IN THE KYRGYZ REPUBLIC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783D17-F3FD-43AF-8B97-7B703CC08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17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1E319D8-A7E5-416B-874D-17BCC79F3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200" y="271342"/>
            <a:ext cx="7772400" cy="465370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Как это выглядит?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56B7C03-C3BB-4D6B-A7D4-1EF7497155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1299" y="736712"/>
            <a:ext cx="3386687" cy="3200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6ED130CB-9380-4CDC-B1F9-65C40258D478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3477986" y="2005013"/>
            <a:ext cx="2796124" cy="3200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Объект 19">
            <a:extLst>
              <a:ext uri="{FF2B5EF4-FFF2-40B4-BE49-F238E27FC236}">
                <a16:creationId xmlns:a16="http://schemas.microsoft.com/office/drawing/2014/main" id="{BE3AFF21-0A56-4C26-9D8A-C6B1D227F4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74110" y="103498"/>
            <a:ext cx="2824098" cy="4145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0355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FDA1BE7F-F1AB-4597-B11B-8B4FC55CC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076" y="2750785"/>
            <a:ext cx="1610097" cy="1459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0A3758B-6D22-47AA-AD3B-AEF31B39D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194" y="2306534"/>
            <a:ext cx="1620432" cy="1481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6955ACA-BDF0-4DD8-94C3-1E6342FDC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946508"/>
            <a:ext cx="1595438" cy="1459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41B3FAA-A027-4756-A048-4621B70C2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1920" y="1677707"/>
            <a:ext cx="1595438" cy="148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0DD739-2031-4A5A-8930-D0C4F1DC90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300" y="1423372"/>
            <a:ext cx="1630325" cy="1307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BF67D-74CD-4A7F-AF77-A4CEEA7E7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2A9A-2216-F44B-AFF9-136AA601C377}" type="datetime1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D815F-6075-453B-A0D2-195598257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IMPROVED BASIC EDUCATION IN THE KYRGYZ REPUBLIC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78AD1-E7FB-46B3-92EF-E1E3762D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t>18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F6ECAF7-CE66-4B7A-9927-A37843ED8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30727"/>
            <a:ext cx="7772400" cy="465370"/>
          </a:xfrm>
        </p:spPr>
        <p:txBody>
          <a:bodyPr/>
          <a:lstStyle/>
          <a:p>
            <a:r>
              <a:rPr lang="ru-RU" dirty="0"/>
              <a:t>Структура раздаточного материала по ФО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F50675-DDFF-41CA-8D9D-9E9EFDAAD1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52" y="778591"/>
            <a:ext cx="1799918" cy="148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7848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6329681-0E5A-4C08-96F3-35749EEAE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69388"/>
            <a:ext cx="5232548" cy="4661399"/>
          </a:xfrm>
          <a:prstGeom prst="rect">
            <a:avLst/>
          </a:prstGeom>
          <a:noFill/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8BCC8F1-CB67-42C6-B677-F144EB90AB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97158" y="153987"/>
            <a:ext cx="3494441" cy="4876799"/>
          </a:xfrm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64F6E3BA-C361-4501-BE52-C9068A76F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B18E012-EC0C-1649-A039-CB178266D114}" type="datetime1">
              <a:rPr lang="en-US" smtClean="0"/>
              <a:pPr>
                <a:spcAft>
                  <a:spcPts val="600"/>
                </a:spcAft>
              </a:pPr>
              <a:t>10/13/2022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5D74CA-29D3-4FA8-8186-75E9B2583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IMPROVED BASIC EDUCATION IN THE KYRGYZ REPUBLIC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980FD78-632A-4193-866F-CDBD4A6BD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2782948-4DBE-204D-AB9E-B65E067054AE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2A1AECBE-6C7C-C413-306A-4A532A90A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35" y="56"/>
            <a:ext cx="7772400" cy="369332"/>
          </a:xfrm>
        </p:spPr>
        <p:txBody>
          <a:bodyPr/>
          <a:lstStyle/>
          <a:p>
            <a:r>
              <a:rPr lang="ru-RU" sz="1800">
                <a:latin typeface="Arial" panose="020B0604020202020204" pitchFamily="34" charset="0"/>
                <a:cs typeface="Arial" panose="020B0604020202020204" pitchFamily="34" charset="0"/>
              </a:rPr>
              <a:t>Инструменты ФО по математике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515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03F355F-7C3D-4F1F-A57B-4D696CC0D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6104" y="3593805"/>
            <a:ext cx="7772400" cy="90358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/>
              <a:t>Данная презентация разработана благодаря помощи Американского народа, оказанной через Агентство США по международному развитию (USAID). Содержание </a:t>
            </a:r>
            <a:r>
              <a:rPr lang="ky-KG" dirty="0"/>
              <a:t>презентации</a:t>
            </a:r>
            <a:r>
              <a:rPr lang="ru-RU" dirty="0"/>
              <a:t> не обязательно отражает позицию USAID или Правительства США.</a:t>
            </a:r>
            <a:r>
              <a:rPr lang="en-US" dirty="0"/>
              <a:t> 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00456-721A-A94C-800A-D5E7EE91C160}" type="datetime1">
              <a:rPr lang="en-US" smtClean="0"/>
              <a:pPr/>
              <a:t>10/13/2022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600" b="0" i="1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i="0" dirty="0"/>
              <a:t>«Окуу керемет!»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76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8B3278B2-BAC9-42F4-9E83-47EFD59178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71E138-46D9-448F-90DA-5A12883C1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8E012-EC0C-1649-A039-CB178266D114}" type="datetime1">
              <a:rPr lang="en-US" smtClean="0"/>
              <a:t>10/13/2022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E37DC0E-B894-400A-AC7E-4F41686D8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IMPROVED BASIC EDUCATION IN THE KYRGYZ REPUBLIC</a:t>
            </a:r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163F7DF-68FF-4BD8-8B0B-0FB16DB1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0F56625-9B38-4BB6-B9C2-716C5C9C2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6023B9-ED6D-4217-939A-B830B2D04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80" y="26100"/>
            <a:ext cx="4202040" cy="51847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C10A20-7E43-4C48-9C7A-AE9A34411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664" y="0"/>
            <a:ext cx="4230940" cy="51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79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CD0532-A14B-4D04-A4D1-CB1FA796E3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53" r="-2" b="2053"/>
          <a:stretch/>
        </p:blipFill>
        <p:spPr>
          <a:xfrm>
            <a:off x="4785132" y="21515"/>
            <a:ext cx="4335378" cy="4931289"/>
          </a:xfrm>
          <a:prstGeom prst="rect">
            <a:avLst/>
          </a:prstGeom>
          <a:noFill/>
        </p:spPr>
      </p:pic>
      <p:sp>
        <p:nvSpPr>
          <p:cNvPr id="3" name="Дата 2">
            <a:extLst>
              <a:ext uri="{FF2B5EF4-FFF2-40B4-BE49-F238E27FC236}">
                <a16:creationId xmlns:a16="http://schemas.microsoft.com/office/drawing/2014/main" id="{E1EA473D-0C99-427A-9190-F8D49F376F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B18E012-EC0C-1649-A039-CB178266D114}" type="datetime1">
              <a:rPr lang="en-US" smtClean="0"/>
              <a:pPr>
                <a:spcAft>
                  <a:spcPts val="600"/>
                </a:spcAft>
              </a:pPr>
              <a:t>10/13/2022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BDD1380-3884-4D73-AE6B-27B4F944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844639"/>
            <a:ext cx="2895600" cy="18614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IMPROVED BASIC EDUCATION IN THE KYRGYZ REPUBLIC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AA99D2-5509-4A79-92F1-8B0E5E551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2782948-4DBE-204D-AB9E-B65E067054AE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A58F9A9-A4E5-450A-8934-A7A1FBA14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70" y="76733"/>
            <a:ext cx="4225152" cy="492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88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A60A0FD6-81FF-4B9F-A76A-71A714397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70" y="134420"/>
            <a:ext cx="7772400" cy="461665"/>
          </a:xfrm>
        </p:spPr>
        <p:txBody>
          <a:bodyPr anchor="b">
            <a:normAutofit/>
          </a:bodyPr>
          <a:lstStyle/>
          <a:p>
            <a:r>
              <a:rPr lang="ru-RU" dirty="0"/>
              <a:t>Видеоинструкция</a:t>
            </a:r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4A3FE8-2D1D-4730-A6D8-354BF5DB22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4864207"/>
            <a:ext cx="2895600" cy="18614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IMPROVED BASIC EDUCATION IN THE KYRGYZ REPUBLIC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75AF6D-DD73-4462-862A-EF0ABA8727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58000" y="4864207"/>
            <a:ext cx="2133600" cy="18614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2782948-4DBE-204D-AB9E-B65E067054AE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graphicFrame>
        <p:nvGraphicFramePr>
          <p:cNvPr id="8" name="Объект 1">
            <a:extLst>
              <a:ext uri="{FF2B5EF4-FFF2-40B4-BE49-F238E27FC236}">
                <a16:creationId xmlns:a16="http://schemas.microsoft.com/office/drawing/2014/main" id="{AD1EBF51-CC93-488F-1355-BD6D93893F8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1412" y="698845"/>
          <a:ext cx="77724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Дата 2" hidden="1">
            <a:extLst>
              <a:ext uri="{FF2B5EF4-FFF2-40B4-BE49-F238E27FC236}">
                <a16:creationId xmlns:a16="http://schemas.microsoft.com/office/drawing/2014/main" id="{1D512C1A-EBC7-44A6-AAEB-4E0BF792B6B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52400" y="4844639"/>
            <a:ext cx="2133600" cy="186148"/>
          </a:xfrm>
        </p:spPr>
        <p:txBody>
          <a:bodyPr/>
          <a:lstStyle/>
          <a:p>
            <a:pPr>
              <a:spcAft>
                <a:spcPts val="600"/>
              </a:spcAft>
            </a:pPr>
            <a:fld id="{AB18E012-EC0C-1649-A039-CB178266D114}" type="datetime1">
              <a:rPr lang="en-US" smtClean="0"/>
              <a:pPr>
                <a:spcAft>
                  <a:spcPts val="600"/>
                </a:spcAft>
              </a:pPr>
              <a:t>10/13/2022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0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3B8E09-3FA4-48CA-8ECC-C81D01D375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343" y="992187"/>
            <a:ext cx="8093415" cy="320040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Видео инструкции и программу </a:t>
            </a:r>
            <a:r>
              <a:rPr lang="en-US" b="1" dirty="0">
                <a:solidFill>
                  <a:srgbClr val="ED7D31"/>
                </a:solidFill>
              </a:rPr>
              <a:t>BaalooApp</a:t>
            </a:r>
            <a:r>
              <a:rPr lang="en-US" dirty="0"/>
              <a:t> </a:t>
            </a:r>
            <a:r>
              <a:rPr lang="ru-RU" dirty="0"/>
              <a:t>Вы можете загрузить на сайте </a:t>
            </a:r>
            <a:r>
              <a:rPr lang="en-US" dirty="0">
                <a:solidFill>
                  <a:schemeClr val="accent6"/>
                </a:solidFill>
              </a:rPr>
              <a:t>https://okuukeremet.com/ </a:t>
            </a:r>
            <a:r>
              <a:rPr lang="ru-RU" dirty="0"/>
              <a:t>с 16-Октября-2021.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0D0AE-06F7-4A52-A452-0F72F3725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8E012-EC0C-1649-A039-CB178266D114}" type="datetime1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10/13/2022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78D54E-2F2F-4862-8EF1-FFA953AA8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ea typeface="+mn-ea"/>
              </a:rPr>
              <a:t>Окуу</a:t>
            </a: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ru-RU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ea typeface="+mn-ea"/>
              </a:rPr>
              <a:t>керемет</a:t>
            </a: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ea typeface="+mn-ea"/>
              </a:rPr>
              <a:t>!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9596F4-6D72-4EF3-B25A-1AA82201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82948-4DBE-204D-AB9E-B65E067054AE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A3BFAEE-9A1D-4F4E-AD8B-283EB4FC1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011" y="408952"/>
            <a:ext cx="7772400" cy="461665"/>
          </a:xfrm>
        </p:spPr>
        <p:txBody>
          <a:bodyPr/>
          <a:lstStyle/>
          <a:p>
            <a:r>
              <a:rPr lang="ru-RU" dirty="0"/>
              <a:t>  Демонстрация программы </a:t>
            </a:r>
            <a:r>
              <a:rPr lang="en-US" b="1" dirty="0">
                <a:solidFill>
                  <a:srgbClr val="ED7D31"/>
                </a:solidFill>
              </a:rPr>
              <a:t>BaalooApp</a:t>
            </a:r>
            <a:r>
              <a:rPr lang="ky-KG" b="1" dirty="0">
                <a:solidFill>
                  <a:srgbClr val="ED7D31"/>
                </a:solidFill>
              </a:rPr>
              <a:t> </a:t>
            </a:r>
            <a:endParaRPr lang="en-US" b="1" dirty="0">
              <a:solidFill>
                <a:srgbClr val="ED7D31"/>
              </a:solidFill>
            </a:endParaRPr>
          </a:p>
        </p:txBody>
      </p:sp>
      <p:pic>
        <p:nvPicPr>
          <p:cNvPr id="1027" name="Picture 3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94368FB3-764A-4A8B-9BCE-ACB1AD4A6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524" y="1852189"/>
            <a:ext cx="5960733" cy="2753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601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07BEC-8F6E-42C9-886C-50C787512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557366"/>
            <a:ext cx="7886700" cy="135668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200" b="1" u="sng" dirty="0">
                <a:solidFill>
                  <a:schemeClr val="accent1">
                    <a:lumMod val="75000"/>
                  </a:schemeClr>
                </a:solidFill>
              </a:rPr>
              <a:t>Инструкция по использованию</a:t>
            </a:r>
            <a:r>
              <a:rPr lang="en-US" sz="42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4200" b="1" u="sng" dirty="0">
                <a:solidFill>
                  <a:schemeClr val="accent1">
                    <a:lumMod val="75000"/>
                  </a:schemeClr>
                </a:solidFill>
              </a:rPr>
              <a:t>программы</a:t>
            </a:r>
            <a:endParaRPr lang="en-US" sz="5025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92D88F-A6A4-4CB8-B970-8405A68E8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689" y="2132782"/>
            <a:ext cx="1914623" cy="91921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387B13E-D2DD-4CBF-B46D-6830B806AF05}"/>
              </a:ext>
            </a:extLst>
          </p:cNvPr>
          <p:cNvSpPr/>
          <p:nvPr/>
        </p:nvSpPr>
        <p:spPr>
          <a:xfrm>
            <a:off x="3321338" y="3051992"/>
            <a:ext cx="250132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05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F6443"/>
                </a:solidFill>
                <a:latin typeface="Calibri" panose="020F0502020204030204"/>
              </a:rPr>
              <a:t>BaalooApp</a:t>
            </a:r>
            <a:endParaRPr lang="ru-RU" sz="405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F6443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63075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37604D-8710-4BD8-9A7D-EC13AA805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37"/>
            <a:ext cx="8813494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CECDC5-036B-471A-963E-CD277EB712C3}"/>
              </a:ext>
            </a:extLst>
          </p:cNvPr>
          <p:cNvSpPr txBox="1"/>
          <p:nvPr/>
        </p:nvSpPr>
        <p:spPr>
          <a:xfrm>
            <a:off x="3421649" y="1138889"/>
            <a:ext cx="4570952" cy="1835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1875" dirty="0" err="1">
                <a:solidFill>
                  <a:prstClr val="black"/>
                </a:solidFill>
                <a:latin typeface="Calibri" panose="020F0502020204030204"/>
              </a:rPr>
              <a:t>BaalooApp</a:t>
            </a:r>
            <a:r>
              <a:rPr lang="ru-RU" sz="1350" dirty="0">
                <a:solidFill>
                  <a:prstClr val="black"/>
                </a:solidFill>
                <a:latin typeface="Calibri" panose="020F0502020204030204"/>
              </a:rPr>
              <a:t> - это программное обеспечение для проведения </a:t>
            </a:r>
            <a:r>
              <a:rPr lang="ru-RU" sz="1350" dirty="0" err="1">
                <a:solidFill>
                  <a:prstClr val="black"/>
                </a:solidFill>
                <a:latin typeface="Calibri" panose="020F0502020204030204"/>
              </a:rPr>
              <a:t>формативного</a:t>
            </a:r>
            <a:r>
              <a:rPr lang="ru-RU" sz="1350" dirty="0">
                <a:solidFill>
                  <a:prstClr val="black"/>
                </a:solidFill>
                <a:latin typeface="Calibri" panose="020F0502020204030204"/>
              </a:rPr>
              <a:t> оценивания среди учеников начальной школы, предназначенное для работы на мобильных устройствах ОС </a:t>
            </a:r>
            <a:r>
              <a:rPr lang="ru-RU" sz="1350" dirty="0" err="1">
                <a:solidFill>
                  <a:prstClr val="black"/>
                </a:solidFill>
                <a:latin typeface="Calibri" panose="020F0502020204030204"/>
              </a:rPr>
              <a:t>Android</a:t>
            </a:r>
            <a:r>
              <a:rPr lang="ru-RU" sz="1350" dirty="0">
                <a:solidFill>
                  <a:prstClr val="black"/>
                </a:solidFill>
                <a:latin typeface="Calibri" panose="020F0502020204030204"/>
              </a:rPr>
              <a:t>. </a:t>
            </a:r>
          </a:p>
          <a:p>
            <a:pPr defTabSz="685800"/>
            <a:endParaRPr lang="ru-RU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ru-RU" sz="1350" dirty="0">
                <a:solidFill>
                  <a:prstClr val="black"/>
                </a:solidFill>
                <a:latin typeface="Calibri" panose="020F0502020204030204"/>
              </a:rPr>
              <a:t>Приложение в основном используется для того, чтобы регистрировать устные ответы учащихся на вопросы и задания для оценки навыков чтения в начальных классах.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3210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FD8E1F3-2031-41FB-8964-7889CF7C7AC7}"/>
              </a:ext>
            </a:extLst>
          </p:cNvPr>
          <p:cNvSpPr txBox="1"/>
          <p:nvPr/>
        </p:nvSpPr>
        <p:spPr>
          <a:xfrm>
            <a:off x="330992" y="170074"/>
            <a:ext cx="45720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ru-RU" sz="2250" b="1" dirty="0">
                <a:solidFill>
                  <a:srgbClr val="ED7D31"/>
                </a:solidFill>
                <a:latin typeface="Calibri" panose="020F0502020204030204"/>
              </a:rPr>
              <a:t>1. Регистрация </a:t>
            </a:r>
            <a:endParaRPr lang="en-US" sz="2250" b="1" dirty="0">
              <a:solidFill>
                <a:srgbClr val="ED7D31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77BA14-9BFF-484C-8C23-970DA89E59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52" r="15551"/>
          <a:stretch/>
        </p:blipFill>
        <p:spPr>
          <a:xfrm>
            <a:off x="429152" y="1070322"/>
            <a:ext cx="3745180" cy="4063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0CFBD7-171C-40D0-87AE-9666FB22E105}"/>
              </a:ext>
            </a:extLst>
          </p:cNvPr>
          <p:cNvSpPr txBox="1"/>
          <p:nvPr/>
        </p:nvSpPr>
        <p:spPr>
          <a:xfrm>
            <a:off x="245268" y="654823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ru-RU" sz="1350" b="1" dirty="0">
                <a:solidFill>
                  <a:srgbClr val="ED7D31"/>
                </a:solidFill>
                <a:latin typeface="Calibri" panose="020F0502020204030204"/>
              </a:rPr>
              <a:t>Вводим новый логин (на латинском) и пароль (2 раза)</a:t>
            </a:r>
            <a:endParaRPr lang="en-US" sz="1350" b="1" dirty="0">
              <a:solidFill>
                <a:srgbClr val="ED7D31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9BF799-3126-4225-B8E2-7D40897D17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1" t="-5520" r="-1811" b="11042"/>
          <a:stretch/>
        </p:blipFill>
        <p:spPr>
          <a:xfrm>
            <a:off x="5112544" y="832911"/>
            <a:ext cx="3786188" cy="40631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053B017-F494-4014-A2FB-75E753247EE9}"/>
              </a:ext>
            </a:extLst>
          </p:cNvPr>
          <p:cNvSpPr txBox="1"/>
          <p:nvPr/>
        </p:nvSpPr>
        <p:spPr>
          <a:xfrm>
            <a:off x="4969670" y="550949"/>
            <a:ext cx="4572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ru-RU" sz="1350" b="1" dirty="0">
                <a:solidFill>
                  <a:srgbClr val="ED7D31"/>
                </a:solidFill>
                <a:latin typeface="Calibri" panose="020F0502020204030204"/>
              </a:rPr>
              <a:t>Вводим данные пользователя программы</a:t>
            </a:r>
          </a:p>
          <a:p>
            <a:pPr defTabSz="685800"/>
            <a:r>
              <a:rPr lang="ru-RU" sz="1350" b="1" dirty="0">
                <a:solidFill>
                  <a:srgbClr val="ED7D31"/>
                </a:solidFill>
                <a:latin typeface="Calibri" panose="020F0502020204030204"/>
              </a:rPr>
              <a:t>(ФИО, пол, № тел, локацию)</a:t>
            </a:r>
            <a:endParaRPr lang="en-US" sz="1350" b="1" dirty="0">
              <a:solidFill>
                <a:srgbClr val="ED7D31"/>
              </a:solidFill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D7CDC0-11FD-49A1-A4CE-489ADA939B0F}"/>
              </a:ext>
            </a:extLst>
          </p:cNvPr>
          <p:cNvSpPr txBox="1"/>
          <p:nvPr/>
        </p:nvSpPr>
        <p:spPr>
          <a:xfrm>
            <a:off x="4936331" y="135450"/>
            <a:ext cx="45720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250" b="1" dirty="0">
                <a:solidFill>
                  <a:srgbClr val="ED7D31"/>
                </a:solidFill>
                <a:latin typeface="Calibri" panose="020F0502020204030204"/>
              </a:rPr>
              <a:t>2</a:t>
            </a:r>
            <a:r>
              <a:rPr lang="ru-RU" sz="2250" b="1" dirty="0">
                <a:solidFill>
                  <a:srgbClr val="ED7D31"/>
                </a:solidFill>
                <a:latin typeface="Calibri" panose="020F0502020204030204"/>
              </a:rPr>
              <a:t>. Данные пользователя </a:t>
            </a:r>
            <a:endParaRPr lang="en-US" sz="2250" b="1" dirty="0">
              <a:solidFill>
                <a:srgbClr val="ED7D3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99864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FD8E1F3-2031-41FB-8964-7889CF7C7AC7}"/>
              </a:ext>
            </a:extLst>
          </p:cNvPr>
          <p:cNvSpPr txBox="1"/>
          <p:nvPr/>
        </p:nvSpPr>
        <p:spPr>
          <a:xfrm>
            <a:off x="364331" y="239325"/>
            <a:ext cx="45720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250" b="1" dirty="0">
                <a:solidFill>
                  <a:srgbClr val="ED7D31"/>
                </a:solidFill>
                <a:latin typeface="Calibri" panose="020F0502020204030204"/>
              </a:rPr>
              <a:t>3</a:t>
            </a:r>
            <a:r>
              <a:rPr lang="ru-RU" sz="2250" b="1" dirty="0">
                <a:solidFill>
                  <a:srgbClr val="ED7D31"/>
                </a:solidFill>
                <a:latin typeface="Calibri" panose="020F0502020204030204"/>
              </a:rPr>
              <a:t>. Добавляем класс </a:t>
            </a:r>
            <a:endParaRPr lang="en-US" sz="2250" b="1" dirty="0">
              <a:solidFill>
                <a:srgbClr val="ED7D31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DCC97A-A4C6-41FD-AC61-ED86D5670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970"/>
          <a:stretch/>
        </p:blipFill>
        <p:spPr>
          <a:xfrm>
            <a:off x="229315" y="1199446"/>
            <a:ext cx="4418886" cy="3307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928527-D5CA-4041-88BC-F94633307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222" y="944476"/>
            <a:ext cx="4007256" cy="39547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CD6441-1FCF-4728-B022-4C0346FC2A62}"/>
              </a:ext>
            </a:extLst>
          </p:cNvPr>
          <p:cNvSpPr txBox="1"/>
          <p:nvPr/>
        </p:nvSpPr>
        <p:spPr>
          <a:xfrm>
            <a:off x="364331" y="677773"/>
            <a:ext cx="477241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ru-RU" sz="1350" b="1" dirty="0">
                <a:solidFill>
                  <a:srgbClr val="ED7D31"/>
                </a:solidFill>
                <a:latin typeface="Calibri" panose="020F0502020204030204"/>
              </a:rPr>
              <a:t>Нажав кнопку </a:t>
            </a:r>
            <a:r>
              <a:rPr lang="ru-RU" sz="1350" b="1" dirty="0">
                <a:solidFill>
                  <a:srgbClr val="0070C0"/>
                </a:solidFill>
                <a:latin typeface="Calibri" panose="020F0502020204030204"/>
              </a:rPr>
              <a:t>Добавить класс </a:t>
            </a:r>
            <a:r>
              <a:rPr lang="ru-RU" sz="1350" b="1" dirty="0">
                <a:solidFill>
                  <a:srgbClr val="ED7D31"/>
                </a:solidFill>
                <a:latin typeface="Calibri" panose="020F0502020204030204"/>
              </a:rPr>
              <a:t>начинаем выбирать и вводить данные класса (название школы, учебный год, класс)</a:t>
            </a:r>
            <a:endParaRPr lang="en-US" sz="1350" b="1" dirty="0">
              <a:solidFill>
                <a:srgbClr val="ED7D3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15333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FD8E1F3-2031-41FB-8964-7889CF7C7AC7}"/>
              </a:ext>
            </a:extLst>
          </p:cNvPr>
          <p:cNvSpPr txBox="1"/>
          <p:nvPr/>
        </p:nvSpPr>
        <p:spPr>
          <a:xfrm>
            <a:off x="364331" y="239325"/>
            <a:ext cx="45720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ru-RU" sz="2250" b="1" dirty="0">
                <a:solidFill>
                  <a:srgbClr val="ED7D31"/>
                </a:solidFill>
                <a:latin typeface="Calibri" panose="020F0502020204030204"/>
              </a:rPr>
              <a:t>4. Добавляем ученика </a:t>
            </a:r>
            <a:endParaRPr lang="en-US" sz="2250" b="1" dirty="0">
              <a:solidFill>
                <a:srgbClr val="ED7D31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CD6441-1FCF-4728-B022-4C0346FC2A62}"/>
              </a:ext>
            </a:extLst>
          </p:cNvPr>
          <p:cNvSpPr txBox="1"/>
          <p:nvPr/>
        </p:nvSpPr>
        <p:spPr>
          <a:xfrm>
            <a:off x="364331" y="677773"/>
            <a:ext cx="477241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ru-RU" sz="1350" b="1" dirty="0">
                <a:solidFill>
                  <a:srgbClr val="ED7D31"/>
                </a:solidFill>
                <a:latin typeface="Calibri" panose="020F0502020204030204"/>
              </a:rPr>
              <a:t>Нажав кнопку </a:t>
            </a:r>
            <a:r>
              <a:rPr lang="ru-RU" sz="1350" b="1" dirty="0">
                <a:solidFill>
                  <a:srgbClr val="0070C0"/>
                </a:solidFill>
                <a:latin typeface="Calibri" panose="020F0502020204030204"/>
              </a:rPr>
              <a:t>Добавить ученика </a:t>
            </a:r>
            <a:r>
              <a:rPr lang="ru-RU" sz="1350" b="1" dirty="0">
                <a:solidFill>
                  <a:srgbClr val="ED7D31"/>
                </a:solidFill>
                <a:latin typeface="Calibri" panose="020F0502020204030204"/>
              </a:rPr>
              <a:t>начинаем  вводить данные ученика (ФИО, пол, возраст)</a:t>
            </a:r>
            <a:endParaRPr lang="en-US" sz="1350" b="1" dirty="0">
              <a:solidFill>
                <a:srgbClr val="ED7D31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AF55CE-640E-4DFC-B930-3DD3F24C1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018" y="1185470"/>
            <a:ext cx="4133929" cy="37947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9E4C89-D58C-4860-B936-620095310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331" y="1222300"/>
            <a:ext cx="4355313" cy="328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97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FD8E1F3-2031-41FB-8964-7889CF7C7AC7}"/>
              </a:ext>
            </a:extLst>
          </p:cNvPr>
          <p:cNvSpPr txBox="1"/>
          <p:nvPr/>
        </p:nvSpPr>
        <p:spPr>
          <a:xfrm>
            <a:off x="364331" y="239325"/>
            <a:ext cx="45720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ru-RU" sz="2250" b="1" dirty="0">
                <a:solidFill>
                  <a:srgbClr val="ED7D31"/>
                </a:solidFill>
                <a:latin typeface="Calibri" panose="020F0502020204030204"/>
              </a:rPr>
              <a:t>5. Добавили ученика </a:t>
            </a:r>
            <a:endParaRPr lang="en-US" sz="2250" b="1" dirty="0">
              <a:solidFill>
                <a:srgbClr val="ED7D31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CD6441-1FCF-4728-B022-4C0346FC2A62}"/>
              </a:ext>
            </a:extLst>
          </p:cNvPr>
          <p:cNvSpPr txBox="1"/>
          <p:nvPr/>
        </p:nvSpPr>
        <p:spPr>
          <a:xfrm>
            <a:off x="364331" y="677773"/>
            <a:ext cx="477241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ru-RU" sz="1350" b="1" dirty="0">
                <a:solidFill>
                  <a:srgbClr val="ED7D31"/>
                </a:solidFill>
                <a:latin typeface="Calibri" panose="020F0502020204030204"/>
              </a:rPr>
              <a:t>Теперь можем тестировать и проходить с ним тесты и задания</a:t>
            </a:r>
            <a:endParaRPr lang="en-US" sz="1350" b="1" dirty="0">
              <a:solidFill>
                <a:srgbClr val="ED7D31"/>
              </a:solidFill>
              <a:latin typeface="Calibri" panose="020F0502020204030204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F7A7B8-FAAC-424B-9F37-3CCA83108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7015"/>
            <a:ext cx="9144000" cy="243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33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79B594D-EE2C-E248-B7F0-F679C2E525DC}" type="datetime1">
              <a:rPr lang="en-US" smtClean="0"/>
              <a:pPr/>
              <a:t>10/13/2022</a:t>
            </a:fld>
            <a:r>
              <a:rPr lang="en-US"/>
              <a:t>`1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/>
              <a:t>«Окуу керемет!»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685799" y="1601787"/>
            <a:ext cx="4488713" cy="602697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ПРОЕКТ «ОКУУ КЕРЕМЕТ!»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Сессия по </a:t>
            </a:r>
            <a:r>
              <a:rPr lang="en-US" dirty="0"/>
              <a:t>BaalooApp (1)</a:t>
            </a:r>
            <a:endParaRPr lang="ru-RU" dirty="0"/>
          </a:p>
          <a:p>
            <a:r>
              <a:rPr lang="en-US" dirty="0"/>
              <a:t>2</a:t>
            </a:r>
            <a:r>
              <a:rPr lang="ru-RU" dirty="0"/>
              <a:t>2</a:t>
            </a:r>
            <a:r>
              <a:rPr lang="en-US" dirty="0"/>
              <a:t> </a:t>
            </a:r>
            <a:r>
              <a:rPr lang="ru-RU" dirty="0"/>
              <a:t>октября,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244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FD8E1F3-2031-41FB-8964-7889CF7C7AC7}"/>
              </a:ext>
            </a:extLst>
          </p:cNvPr>
          <p:cNvSpPr txBox="1"/>
          <p:nvPr/>
        </p:nvSpPr>
        <p:spPr>
          <a:xfrm>
            <a:off x="364331" y="23932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ru-RU" b="1" dirty="0">
                <a:solidFill>
                  <a:srgbClr val="ED7D31"/>
                </a:solidFill>
                <a:latin typeface="Calibri" panose="020F0502020204030204"/>
              </a:rPr>
              <a:t>6. </a:t>
            </a:r>
            <a:r>
              <a:rPr lang="ru-RU" b="1" dirty="0" err="1">
                <a:solidFill>
                  <a:srgbClr val="ED7D31"/>
                </a:solidFill>
                <a:latin typeface="Calibri" panose="020F0502020204030204"/>
              </a:rPr>
              <a:t>Распозн</a:t>
            </a:r>
            <a:r>
              <a:rPr lang="ru-RU" b="1" dirty="0">
                <a:solidFill>
                  <a:srgbClr val="ED7D31"/>
                </a:solidFill>
                <a:latin typeface="Calibri" panose="020F0502020204030204"/>
              </a:rPr>
              <a:t>-е и </a:t>
            </a:r>
            <a:r>
              <a:rPr lang="ru-RU" b="1" dirty="0" err="1">
                <a:solidFill>
                  <a:srgbClr val="ED7D31"/>
                </a:solidFill>
                <a:latin typeface="Calibri" panose="020F0502020204030204"/>
              </a:rPr>
              <a:t>сравн-ие</a:t>
            </a:r>
            <a:r>
              <a:rPr lang="ru-RU" b="1" dirty="0">
                <a:solidFill>
                  <a:srgbClr val="ED7D31"/>
                </a:solidFill>
                <a:latin typeface="Calibri" panose="020F0502020204030204"/>
              </a:rPr>
              <a:t> чисел до 10</a:t>
            </a:r>
            <a:endParaRPr lang="en-US" b="1" dirty="0">
              <a:solidFill>
                <a:srgbClr val="ED7D31"/>
              </a:solidFill>
              <a:latin typeface="Calibri" panose="020F0502020204030204"/>
            </a:endParaRP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03E4B51-EE8D-49EF-8A31-F0EF27E40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1" y="608657"/>
            <a:ext cx="3680651" cy="4339565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9951F8F-D49B-457D-922C-FB94532F9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288" y="95969"/>
            <a:ext cx="4502381" cy="492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22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FD8E1F3-2031-41FB-8964-7889CF7C7AC7}"/>
              </a:ext>
            </a:extLst>
          </p:cNvPr>
          <p:cNvSpPr txBox="1"/>
          <p:nvPr/>
        </p:nvSpPr>
        <p:spPr>
          <a:xfrm>
            <a:off x="364331" y="239325"/>
            <a:ext cx="4572000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ru-RU" sz="2250" b="1" dirty="0">
                <a:solidFill>
                  <a:srgbClr val="ED7D31"/>
                </a:solidFill>
                <a:latin typeface="Calibri" panose="020F0502020204030204"/>
              </a:rPr>
              <a:t>6. Отчет и обратная связь</a:t>
            </a:r>
            <a:endParaRPr lang="en-US" sz="2250" b="1" dirty="0">
              <a:solidFill>
                <a:srgbClr val="ED7D31"/>
              </a:solidFill>
              <a:latin typeface="Calibri" panose="020F0502020204030204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FECBD6-CD24-4DF2-A30E-4FC991244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768"/>
            <a:ext cx="9144000" cy="385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11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C272B6C-9F3E-4E53-BDDE-5A3BB9CC7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898"/>
            <a:ext cx="9144000" cy="43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30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2F74AA-2144-4FA0-9A76-13A53E73443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342900" marR="897890" lvl="0" indent="-342900" algn="just">
              <a:lnSpc>
                <a:spcPct val="120000"/>
              </a:lnSpc>
              <a:spcBef>
                <a:spcPts val="1195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Вы </a:t>
            </a:r>
            <a:r>
              <a:rPr lang="ru-RU" sz="18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используете</a:t>
            </a:r>
            <a:r>
              <a:rPr lang="ru-RU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подобные </a:t>
            </a:r>
            <a:r>
              <a:rPr lang="ru-RU" sz="18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методы обучения на своих уроках</a:t>
            </a:r>
            <a:r>
              <a:rPr lang="ru-RU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то есть уч</a:t>
            </a:r>
            <a:r>
              <a:rPr lang="ru-RU" sz="1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ащиеся</a:t>
            </a:r>
            <a:r>
              <a:rPr lang="ru-RU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уже имеют опыт выполнения подобных заданий, например, заданий  с использованием моделей (связки и палочки) или решения задач с косвенным вопросом и др.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897890" lvl="0" indent="-342900" algn="just">
              <a:lnSpc>
                <a:spcPct val="120000"/>
              </a:lnSpc>
              <a:spcBef>
                <a:spcPts val="1195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Вы </a:t>
            </a:r>
            <a:r>
              <a:rPr lang="ru-RU" sz="18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 ставите отметок</a:t>
            </a:r>
            <a:r>
              <a:rPr lang="ru-RU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за выполнение заданий, а используете результаты оценивания  математических навыков для качественной обратной связи учащемуся, улучшения  собственного понимания уровня развития определенного математического навыка конкретного учащегося  и корректировки процесса и методов обучения на уроке.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325AAE-A5A7-461E-8F5C-0CB29F490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8E012-EC0C-1649-A039-CB178266D114}" type="datetime1">
              <a:rPr lang="en-US" smtClean="0"/>
              <a:t>10/13/2022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603C77-D919-4B98-AC22-3DAB61C6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ОКУУ КЕРЕМЕТ!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0100E1-13FF-4D3A-8228-7FBF15BB9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AF51701-1BFC-4CC2-9F9A-55DD4D29D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682922"/>
            <a:ext cx="7772400" cy="461665"/>
          </a:xfrm>
        </p:spPr>
        <p:txBody>
          <a:bodyPr/>
          <a:lstStyle/>
          <a:p>
            <a:r>
              <a:rPr lang="ru-RU" dirty="0"/>
              <a:t>Использование </a:t>
            </a:r>
            <a:r>
              <a:rPr lang="en-US" dirty="0" err="1"/>
              <a:t>BaalooApp</a:t>
            </a:r>
            <a:r>
              <a:rPr lang="en-US" dirty="0"/>
              <a:t> </a:t>
            </a:r>
            <a:r>
              <a:rPr lang="ru-RU" dirty="0"/>
              <a:t>предполагает, что</a:t>
            </a:r>
            <a:r>
              <a:rPr lang="en-US" dirty="0"/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96847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743244-09B4-4047-A169-BCD9CC9FF9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3. </a:t>
            </a:r>
            <a:r>
              <a:rPr lang="ru-RU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Вы используете </a:t>
            </a:r>
            <a:r>
              <a:rPr lang="ru-RU" sz="180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формативное</a:t>
            </a:r>
            <a:r>
              <a:rPr lang="ru-RU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оценивание </a:t>
            </a:r>
            <a:r>
              <a:rPr lang="ru-RU" sz="18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регулярно</a:t>
            </a:r>
            <a:r>
              <a:rPr lang="ru-RU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группами учащихся или индивидуально. Мы предлагаем по математике  использовать по одной или два определенных  инструмента каждую четверть (см. план оценки). Однако, этот процесс может быть построен и по-другому, в зависимости от учебной программы и уровня математических навыков ваших учащихся.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812725-5F7F-4C48-9820-8E42F4C81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8E012-EC0C-1649-A039-CB178266D114}" type="datetime1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E3B8CE-429D-4DEC-8023-C3B7E690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ОКУУ КЕРЕМЕТ!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EDE53B-8562-4C88-BD15-DBA4F0F8A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EA66B2C-0A65-424A-9C91-3403051C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313590"/>
            <a:ext cx="7772400" cy="830997"/>
          </a:xfrm>
        </p:spPr>
        <p:txBody>
          <a:bodyPr/>
          <a:lstStyle/>
          <a:p>
            <a:r>
              <a:rPr lang="ru-RU" dirty="0"/>
              <a:t>Использование </a:t>
            </a:r>
            <a:r>
              <a:rPr lang="ru-RU" dirty="0" err="1"/>
              <a:t>формативного</a:t>
            </a:r>
            <a:r>
              <a:rPr lang="ru-RU" dirty="0"/>
              <a:t> оценивания</a:t>
            </a:r>
            <a:r>
              <a:rPr lang="en-US" dirty="0"/>
              <a:t> </a:t>
            </a:r>
            <a:r>
              <a:rPr lang="ru-RU" dirty="0"/>
              <a:t>на </a:t>
            </a:r>
            <a:r>
              <a:rPr lang="en-US" dirty="0" err="1"/>
              <a:t>BaalooApp</a:t>
            </a:r>
            <a:r>
              <a:rPr lang="ru-RU" dirty="0"/>
              <a:t> предполагает, что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33874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C8600B-1998-4E1C-835B-8D5481B6C7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marR="897890" lvl="0" indent="0" algn="just">
              <a:lnSpc>
                <a:spcPct val="120000"/>
              </a:lnSpc>
              <a:spcBef>
                <a:spcPts val="1195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4. </a:t>
            </a:r>
            <a:r>
              <a:rPr lang="ru-RU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После индивидуального проведения теста или выполнения задания, вы в предоставляете </a:t>
            </a:r>
            <a:r>
              <a:rPr lang="ru-RU" sz="1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ученику </a:t>
            </a:r>
            <a:r>
              <a:rPr lang="ru-RU" sz="18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обратную связь</a:t>
            </a:r>
            <a:r>
              <a:rPr lang="ru-RU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(зачитывая или объясняя своими словами обратную связь, предоставленную программой), отслеживаете выполнение рекомендаций учащимися и родителями.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897890" lvl="0" indent="0" algn="just">
              <a:lnSpc>
                <a:spcPct val="120000"/>
              </a:lnSpc>
              <a:spcBef>
                <a:spcPts val="1195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5. </a:t>
            </a:r>
            <a:r>
              <a:rPr lang="ru-RU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Вы </a:t>
            </a:r>
            <a:r>
              <a:rPr lang="ru-RU" sz="18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сами изучаете предоставленную программой обратную связь, </a:t>
            </a:r>
            <a:r>
              <a:rPr lang="ru-RU" sz="1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которую дает программа после проведения </a:t>
            </a:r>
            <a:r>
              <a:rPr lang="ru-RU" sz="1800" dirty="0" err="1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формативного</a:t>
            </a:r>
            <a:r>
              <a:rPr lang="ru-RU" sz="1800" dirty="0">
                <a:solidFill>
                  <a:srgbClr val="231F2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оценивания </a:t>
            </a:r>
            <a:r>
              <a:rPr lang="ru-RU" sz="18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выполняете рекомендации</a:t>
            </a:r>
            <a:r>
              <a:rPr lang="ru-RU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ru-RU" sz="180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одним учащимся/</a:t>
            </a:r>
            <a:r>
              <a:rPr lang="ru-RU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группой/всем классом, как минимум, в течение двух недель после оценивания.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marR="897890" algn="just">
              <a:lnSpc>
                <a:spcPct val="120000"/>
              </a:lnSpc>
              <a:spcBef>
                <a:spcPts val="1195"/>
              </a:spcBef>
              <a:spcAft>
                <a:spcPts val="0"/>
              </a:spcAft>
            </a:pP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CC3BC2-282C-44E9-A6DF-B0B5F955D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8E012-EC0C-1649-A039-CB178266D114}" type="datetime1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23E264-FC7E-4129-A511-6B3B81D47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ОКУУ КЕРЕМЕТ!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DA26F5-2E85-4CC7-9940-4CA9B8706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3CF7ED-D585-42FB-BF20-54D1B7131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313590"/>
            <a:ext cx="7772400" cy="830997"/>
          </a:xfrm>
        </p:spPr>
        <p:txBody>
          <a:bodyPr/>
          <a:lstStyle/>
          <a:p>
            <a:r>
              <a:rPr lang="ru-RU" dirty="0"/>
              <a:t>Использование </a:t>
            </a:r>
            <a:r>
              <a:rPr lang="ru-RU" dirty="0" err="1"/>
              <a:t>формативного</a:t>
            </a:r>
            <a:r>
              <a:rPr lang="ru-RU" dirty="0"/>
              <a:t> оценивания на </a:t>
            </a:r>
            <a:r>
              <a:rPr lang="ru-RU" dirty="0" err="1"/>
              <a:t>BaalooApp</a:t>
            </a:r>
            <a:r>
              <a:rPr lang="ru-RU" dirty="0"/>
              <a:t> предполагает, что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449475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EFBA84-4216-46C5-924A-A34A32F26F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lvl="0" indent="-342900" algn="l">
              <a:lnSpc>
                <a:spcPct val="106000"/>
              </a:lnSpc>
              <a:tabLst>
                <a:tab pos="457200" algn="l"/>
              </a:tabLst>
            </a:pPr>
            <a:r>
              <a:rPr lang="ru-RU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Изучить инструкцию по использованию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BaalooApp</a:t>
            </a:r>
            <a:r>
              <a:rPr lang="ru-RU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;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l">
              <a:lnSpc>
                <a:spcPct val="106000"/>
              </a:lnSpc>
              <a:tabLst>
                <a:tab pos="457200" algn="l"/>
              </a:tabLst>
            </a:pPr>
            <a:r>
              <a:rPr lang="ru-RU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Внести свой класс полностью (все имена учащихся)  в приложение;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l">
              <a:lnSpc>
                <a:spcPct val="106000"/>
              </a:lnSpc>
              <a:tabLst>
                <a:tab pos="457200" algn="l"/>
              </a:tabLst>
            </a:pPr>
            <a:r>
              <a:rPr lang="ru-RU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Провести оценивание по соответствующему инструменту и прочитать обратную связь;</a:t>
            </a:r>
          </a:p>
          <a:p>
            <a:pPr marL="342900" lvl="0" indent="-342900" algn="l">
              <a:lnSpc>
                <a:spcPct val="106000"/>
              </a:lnSpc>
              <a:tabLst>
                <a:tab pos="457200" algn="l"/>
              </a:tabLst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Принести полученные данные на следующий семинар;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lvl="0" indent="-342900" algn="l">
              <a:lnSpc>
                <a:spcPct val="106000"/>
              </a:lnSpc>
              <a:tabLst>
                <a:tab pos="457200" algn="l"/>
              </a:tabLst>
            </a:pPr>
            <a:r>
              <a:rPr lang="ru-RU" sz="18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Подготовить вопросы для следующего семинара.</a:t>
            </a:r>
            <a:endParaRPr lang="en-US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7F2247-18C8-4E57-AAB8-0358AB20F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8E012-EC0C-1649-A039-CB178266D114}" type="datetime1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5B680F-4C0C-4862-A720-43510F3B2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IMPROVED BASIC EDUCATION IN THE KYRGYZ REPUBLIC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E14EFE-8689-44EF-B675-150CCEC25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C568C4C-E6CC-4084-8F18-DF9135CAF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Домашнее задание на 22 октября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503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BA9A1A66-E803-49A4-ACBF-36E06E55C1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399" y="153988"/>
            <a:ext cx="8089990" cy="4769704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15000"/>
              </a:lnSpc>
              <a:buNone/>
            </a:pPr>
            <a:r>
              <a:rPr lang="ru-RU" sz="4300" b="1" dirty="0">
                <a:solidFill>
                  <a:srgbClr val="BA0C2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Инструкция для пробного тестирования</a:t>
            </a:r>
            <a:endParaRPr lang="en-US" sz="4300" dirty="0">
              <a:solidFill>
                <a:srgbClr val="BA0C2F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sz="32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Итак, для начала, вам нужно установить приложение на ваш индивидуальный гаджет – телефон или планшет\компьютер. Для этого зайдите на платформу </a:t>
            </a:r>
            <a:r>
              <a:rPr lang="ru-RU" sz="4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он-лайн обучения Проекта  </a:t>
            </a:r>
            <a:r>
              <a:rPr lang="ru-RU" sz="4000" i="1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https://okuukeremet.com/</a:t>
            </a:r>
            <a:r>
              <a:rPr lang="ru-RU" sz="4000" i="1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4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найдите ссылку на</a:t>
            </a:r>
            <a:r>
              <a:rPr lang="ru-RU" sz="4000" i="1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BaalooApp</a:t>
            </a:r>
            <a:r>
              <a:rPr lang="ru-RU" sz="4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Пройдите по ссылке и скачайте приложение на телефон или компьютер.</a:t>
            </a:r>
            <a:endParaRPr lang="en-US" sz="4000" i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sz="4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Ознакомьтесь с видеоинструкцией к данному приложению, которую вы найдете там же. Следуя инструкциям, зарегистрируйтесь в приложении, создайте в нем свой класс.</a:t>
            </a:r>
            <a:endParaRPr lang="en-US" sz="4000" i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sz="4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Выберите инструменты, соответствующие времени и вашему классу. Например, если вы работаете со 2 классом, а на дворе ноябрь, выберите инструменты, предложенные для использования в первом полугодии 2 класса: «умение распознавать геометрические фигуры, выделять различия и сходства многоугольников».</a:t>
            </a:r>
            <a:endParaRPr lang="en-US" sz="4000" i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sz="4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Изучите инструменты самостоятельно. Попробуйте провести одно тестирование с коллегой, следуя технической видеоинструкции.</a:t>
            </a:r>
            <a:endParaRPr lang="en-US" sz="4000" i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sz="4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Апробируйте инструменты индивидуально с одним из ваших учеников. Объясните ему, что это </a:t>
            </a:r>
            <a:r>
              <a:rPr lang="ru-RU" sz="40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безотметочное</a:t>
            </a:r>
            <a:r>
              <a:rPr lang="ru-RU" sz="4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оценивание, но он должен постараться выполнить его хорошо, чтобы показать свои математические навыки. Скажите примерно, следующее: «Сегодня мы посмотрим, </a:t>
            </a:r>
            <a:r>
              <a:rPr lang="ru-RU" sz="4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умеешь ли ты распознавать геометрические фигуры, определять различия и сходства многоугольников</a:t>
            </a:r>
            <a:r>
              <a:rPr lang="ru-RU" sz="4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Этому мы учились на уроке, поэтому постарайся выполнить задание быстро и правильно. Отметка за это не ставится, зато мы узнаем с помощью программы на телефоне, что нам нужно делать, чтобы улучшить твое умение различать фигуры».</a:t>
            </a:r>
            <a:endParaRPr lang="en-US" sz="4000" i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sz="4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Проведите один из предложенных тестов согласно инструкции</a:t>
            </a:r>
            <a:endParaRPr lang="en-US" sz="4000" i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sz="4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Зачитайте предоставленную по результатам обратную связь ученику, поблагодарите его за участие. </a:t>
            </a:r>
            <a:endParaRPr lang="en-US" sz="4000" i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sz="4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Внимательно прочитайте полный текст обратной связи. Как вы можете заметить, она состоит из двух частей: первая предназначена ученику. Вторая часть – это рекомендации вам, как работать с этим учеником, чтобы улучшить его навыки. В этих рекомендациях есть ссылка на стратегии обучения из материалов, которые есть у вас в школе (Модули проектов </a:t>
            </a:r>
            <a:r>
              <a:rPr lang="en-US" sz="4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USAID</a:t>
            </a:r>
            <a:r>
              <a:rPr lang="ru-RU" sz="4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«</a:t>
            </a:r>
            <a:r>
              <a:rPr lang="ru-RU" sz="40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Окуу</a:t>
            </a:r>
            <a:r>
              <a:rPr lang="ru-RU" sz="4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i="1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керемет</a:t>
            </a:r>
            <a:r>
              <a:rPr lang="ru-RU" sz="4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!»), на  платформе он-лайн обучения Проекта  </a:t>
            </a:r>
            <a:r>
              <a:rPr lang="ru-RU" sz="4000" i="0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https://okuukeremet.com//</a:t>
            </a:r>
            <a:r>
              <a:rPr lang="ru-RU" sz="4000" i="0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ru-RU" sz="4000" i="1" u="sng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в рекомендациях дается ссылка на учебники и дополнительные литературы. </a:t>
            </a:r>
            <a:endParaRPr lang="en-US" sz="4000" i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ru-RU" sz="4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Используйте полученные рекомендации и увидите, как изменится уровень навыков чтения вашего ученика!</a:t>
            </a:r>
            <a:endParaRPr lang="en-US" sz="4000" i="1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ECBC1D-2DA7-448E-8F7A-7DEDC5DAE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8E012-EC0C-1649-A039-CB178266D114}" type="datetime1">
              <a:rPr lang="en-US" smtClean="0"/>
              <a:t>10/13/2022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A0925D-6A08-4F06-98FD-7CD105AA3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IMPROVED BASIC EDUCATION IN THE KYRGYZ REPUBLIC</a:t>
            </a:r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7CA8EF-F7C9-4339-A27C-331293EF4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D1BCBE9-0944-4E60-9217-FA263E4CF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718" y="4241690"/>
            <a:ext cx="4763832" cy="432619"/>
          </a:xfrm>
        </p:spPr>
        <p:txBody>
          <a:bodyPr/>
          <a:lstStyle/>
          <a:p>
            <a:pPr>
              <a:lnSpc>
                <a:spcPct val="115000"/>
              </a:lnSpc>
            </a:pPr>
            <a:br>
              <a:rPr lang="en-US" sz="1000" i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747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 rot="16200000">
            <a:off x="7862313" y="1098609"/>
            <a:ext cx="2073910" cy="184666"/>
          </a:xfrm>
        </p:spPr>
        <p:txBody>
          <a:bodyPr/>
          <a:lstStyle/>
          <a:p>
            <a:r>
              <a:rPr lang="ru-RU" dirty="0"/>
              <a:t>ФОТО: «ОКУУ КЕРЕМЕТ!»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CCE5460-4FB7-5647-9AB1-CEF5116A5DCA}" type="datetime1">
              <a:rPr lang="en-US" smtClean="0"/>
              <a:pPr/>
              <a:t>10/13/2022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Проект </a:t>
            </a:r>
            <a:r>
              <a:rPr lang="en-US" dirty="0"/>
              <a:t>USAID </a:t>
            </a:r>
            <a:r>
              <a:rPr lang="ru-RU" dirty="0"/>
              <a:t>«</a:t>
            </a:r>
            <a:r>
              <a:rPr lang="ru-RU" dirty="0" err="1"/>
              <a:t>Окуу</a:t>
            </a:r>
            <a:r>
              <a:rPr lang="ru-RU" dirty="0"/>
              <a:t> </a:t>
            </a:r>
            <a:r>
              <a:rPr lang="ru-RU" dirty="0" err="1"/>
              <a:t>керемет</a:t>
            </a:r>
            <a:r>
              <a:rPr lang="ru-RU" dirty="0"/>
              <a:t>!»</a:t>
            </a:r>
          </a:p>
          <a:p>
            <a:r>
              <a:rPr lang="ru-RU" dirty="0"/>
              <a:t>г. Бишкек</a:t>
            </a:r>
          </a:p>
          <a:p>
            <a:r>
              <a:rPr lang="ru-RU" dirty="0"/>
              <a:t>б. </a:t>
            </a:r>
            <a:r>
              <a:rPr lang="ru-RU" dirty="0" err="1"/>
              <a:t>Эркиндик</a:t>
            </a:r>
            <a:r>
              <a:rPr lang="ru-RU" dirty="0"/>
              <a:t>, 30/1 </a:t>
            </a:r>
          </a:p>
          <a:p>
            <a:r>
              <a:rPr lang="ru-RU" dirty="0"/>
              <a:t>(</a:t>
            </a:r>
            <a:r>
              <a:rPr lang="ru-RU" dirty="0" err="1"/>
              <a:t>перес</a:t>
            </a:r>
            <a:r>
              <a:rPr lang="ru-RU" dirty="0"/>
              <a:t>. ул. Московская)</a:t>
            </a:r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124200" y="4849813"/>
            <a:ext cx="2895600" cy="185737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«Окуу керемет!»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3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31670-E582-C940-8B0E-58C6EF069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47" y="179583"/>
            <a:ext cx="7772400" cy="1200329"/>
          </a:xfrm>
        </p:spPr>
        <p:txBody>
          <a:bodyPr/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ЦЕЛИ СЕССИЙ</a:t>
            </a:r>
            <a:b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>
                <a:solidFill>
                  <a:schemeClr val="tx1"/>
                </a:solidFill>
              </a:rPr>
              <a:t>Обучение использованию приложения  </a:t>
            </a:r>
            <a:r>
              <a:rPr lang="en-US" sz="1800" dirty="0" err="1">
                <a:solidFill>
                  <a:schemeClr val="tx1"/>
                </a:solidFill>
              </a:rPr>
              <a:t>BaalooApp</a:t>
            </a:r>
            <a:r>
              <a:rPr lang="ru-RU" sz="1800" dirty="0">
                <a:solidFill>
                  <a:schemeClr val="tx1"/>
                </a:solidFill>
              </a:rPr>
              <a:t> для  </a:t>
            </a:r>
            <a:r>
              <a:rPr lang="ru-RU" sz="1800" dirty="0" err="1">
                <a:solidFill>
                  <a:schemeClr val="tx1"/>
                </a:solidFill>
              </a:rPr>
              <a:t>формативного</a:t>
            </a:r>
            <a:r>
              <a:rPr lang="ru-RU" sz="1800" dirty="0">
                <a:solidFill>
                  <a:schemeClr val="tx1"/>
                </a:solidFill>
              </a:rPr>
              <a:t> оценивания математических навыков в 1-4 классах.</a:t>
            </a:r>
            <a:br>
              <a:rPr lang="ru-RU" sz="1800" dirty="0">
                <a:solidFill>
                  <a:schemeClr val="tx1"/>
                </a:solidFill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55E27-C005-9746-AC3E-DC8A3DE48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47" y="1144587"/>
            <a:ext cx="8175371" cy="36869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tx1"/>
                </a:solidFill>
              </a:rPr>
              <a:t>Ожидаемые результаты:</a:t>
            </a:r>
          </a:p>
          <a:p>
            <a:pPr marL="0" indent="0">
              <a:buNone/>
            </a:pPr>
            <a:r>
              <a:rPr lang="ru-RU" sz="1900" dirty="0">
                <a:solidFill>
                  <a:schemeClr val="tx1"/>
                </a:solidFill>
              </a:rPr>
              <a:t>К концу тренинга, участники:</a:t>
            </a:r>
            <a:endParaRPr lang="en-US" sz="1900" dirty="0">
              <a:solidFill>
                <a:schemeClr val="tx1"/>
              </a:solidFill>
            </a:endParaRPr>
          </a:p>
          <a:p>
            <a:r>
              <a:rPr lang="ru-RU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обновят свои знания  о </a:t>
            </a:r>
            <a:r>
              <a:rPr lang="ru-RU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формативном</a:t>
            </a:r>
            <a:r>
              <a:rPr lang="ru-RU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оценивании;</a:t>
            </a:r>
          </a:p>
          <a:p>
            <a:r>
              <a:rPr lang="ru-RU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познакомятся с приложением </a:t>
            </a:r>
            <a:r>
              <a:rPr lang="en-US" sz="19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BaalooApp</a:t>
            </a:r>
            <a:r>
              <a:rPr lang="ru-RU" sz="1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и  инструментами ФО по математике;</a:t>
            </a:r>
            <a:endParaRPr lang="en-US" sz="19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ru-RU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попрактикуются в проведении формативного оценивания и предоставлении обратной связи, используя приложение;</a:t>
            </a:r>
          </a:p>
          <a:p>
            <a:r>
              <a:rPr lang="ru-RU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будут готовы использовать данные\ результаты формативного оценивания для корректировки своей деятельности преподавания;</a:t>
            </a:r>
          </a:p>
          <a:p>
            <a:r>
              <a:rPr lang="ru-RU" sz="19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запланируют проведение по математике с использованием </a:t>
            </a:r>
            <a:r>
              <a:rPr lang="ru-RU" sz="1900" dirty="0" err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приложениоцениванияя</a:t>
            </a:r>
            <a:r>
              <a:rPr lang="ru-RU" sz="19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BaalooApp</a:t>
            </a:r>
            <a:r>
              <a:rPr lang="ru-RU" sz="19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 </a:t>
            </a:r>
            <a:endParaRPr lang="en-US" sz="19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2400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8930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405CDB-6EBB-4F27-8AFA-8E74099C896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чего вы проводите формативное оценивание в классе? (цели)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Каким образом проводится? С использованием каких методов, инструментов? (вспомните свою практику).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u-RU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вы проводите ФО?</a:t>
            </a:r>
            <a:endParaRPr lang="en-US" sz="2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4B78A-F1A2-4152-BA09-ACE87F553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8E012-EC0C-1649-A039-CB178266D114}" type="datetime1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9052D0-CD55-485D-B6CC-12022C44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IMPROVED BASIC EDUCATION IN THE KYRGYZ REPUBLIC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72A132-C11A-4733-858F-CCC4C07CD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80C932-962E-4515-A081-9DDEEA021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Вспомните, что вы знаете о </a:t>
            </a:r>
            <a:r>
              <a:rPr lang="ru-RU" dirty="0" err="1"/>
              <a:t>формативном</a:t>
            </a:r>
            <a:r>
              <a:rPr lang="ru-RU" dirty="0"/>
              <a:t> оценивании?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146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4568C1-1966-4B10-930C-DD53D633F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600" y="1079577"/>
            <a:ext cx="8650514" cy="368949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400" b="1" dirty="0">
                <a:solidFill>
                  <a:srgbClr val="231F2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ru-RU" sz="2400" b="1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ормативное оценивание </a:t>
            </a:r>
            <a:r>
              <a:rPr lang="ru-RU" sz="24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spc="-15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</a:t>
            </a:r>
            <a:r>
              <a:rPr lang="ru-RU" sz="24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оценивание </a:t>
            </a:r>
            <a:r>
              <a:rPr lang="ru-RU" sz="2400" b="1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процессе</a:t>
            </a:r>
            <a:r>
              <a:rPr lang="ru-RU" sz="2400" b="1" spc="-6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обучения</a:t>
            </a:r>
            <a:r>
              <a:rPr lang="ru-RU" sz="24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2400" spc="-55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которое</a:t>
            </a:r>
            <a:r>
              <a:rPr lang="ru-RU" sz="2400" spc="-55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spc="-15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обеспечивает</a:t>
            </a:r>
            <a:r>
              <a:rPr lang="ru-RU" sz="2400" b="1" spc="-55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учителя</a:t>
            </a:r>
            <a:r>
              <a:rPr lang="ru-RU" sz="2400" b="1" spc="-55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важной</a:t>
            </a:r>
            <a:r>
              <a:rPr lang="ru-RU" sz="2400" b="1" spc="-6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информацией</a:t>
            </a:r>
            <a:r>
              <a:rPr lang="ru-RU" sz="2400" b="1" spc="-55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400" spc="-55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том,</a:t>
            </a:r>
            <a:r>
              <a:rPr lang="ru-RU" sz="2400" spc="-55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ru-RU" sz="2400" spc="-55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каком</a:t>
            </a:r>
            <a:r>
              <a:rPr lang="ru-RU" sz="2400" spc="-55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уровне</a:t>
            </a:r>
            <a:r>
              <a:rPr lang="ru-RU" sz="24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находятся</a:t>
            </a:r>
            <a:r>
              <a:rPr lang="ru-RU" sz="2400" spc="-65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ученики</a:t>
            </a:r>
            <a:r>
              <a:rPr lang="ru-RU" sz="2400" spc="-6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400" spc="-6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процессе</a:t>
            </a:r>
            <a:r>
              <a:rPr lang="ru-RU" sz="2400" spc="-65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достижения</a:t>
            </a:r>
            <a:r>
              <a:rPr lang="ru-RU" sz="2400" spc="-6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-15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того</a:t>
            </a:r>
            <a:r>
              <a:rPr lang="ru-RU" sz="2400" spc="-6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ru-RU" sz="2400" spc="-6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иного</a:t>
            </a:r>
            <a:r>
              <a:rPr lang="ru-RU" sz="2400" spc="-65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-25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результата</a:t>
            </a:r>
            <a:r>
              <a:rPr lang="ru-RU" sz="2400" spc="-6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обучения;</a:t>
            </a:r>
            <a:r>
              <a:rPr lang="ru-RU" sz="2400" spc="-6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spc="-2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где</a:t>
            </a:r>
            <a:r>
              <a:rPr lang="ru-RU" sz="2400" spc="-6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они</a:t>
            </a:r>
            <a:r>
              <a:rPr lang="ru-RU" sz="2400" spc="-65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испытывают трудности</a:t>
            </a:r>
            <a:r>
              <a:rPr lang="ru-RU" sz="24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и, соответственно, о том, какие </a:t>
            </a:r>
            <a:r>
              <a:rPr lang="ru-RU" sz="2400" b="1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последующие шаги </a:t>
            </a:r>
            <a:r>
              <a:rPr lang="ru-RU" sz="2400" spc="-15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следует </a:t>
            </a:r>
            <a:r>
              <a:rPr lang="ru-RU" sz="240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предпринять учителю и </a:t>
            </a:r>
            <a:r>
              <a:rPr lang="ru-RU" sz="2400" spc="-15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ученику, </a:t>
            </a:r>
            <a:r>
              <a:rPr lang="ru-RU" sz="2400" b="1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чтобы улучшить процесс познания и</a:t>
            </a:r>
            <a:r>
              <a:rPr lang="ru-RU" sz="2400" b="1" spc="-40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231F2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обучения (оценивание для обучения).</a:t>
            </a:r>
            <a:endParaRPr lang="en-US" sz="2400" b="1" dirty="0">
              <a:solidFill>
                <a:srgbClr val="231F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tx1"/>
                </a:solidFill>
              </a:rPr>
              <a:t>«</a:t>
            </a:r>
            <a:r>
              <a:rPr lang="ru-RU" sz="2400" dirty="0" err="1">
                <a:solidFill>
                  <a:schemeClr val="tx1"/>
                </a:solidFill>
              </a:rPr>
              <a:t>Формативное</a:t>
            </a:r>
            <a:r>
              <a:rPr lang="ru-RU" sz="2400" dirty="0">
                <a:solidFill>
                  <a:schemeClr val="tx1"/>
                </a:solidFill>
              </a:rPr>
              <a:t> оценивание - это оценивание в процессе обучения, наблюдение, анализ учебных достижений учащихся, который позволяют </a:t>
            </a:r>
            <a:r>
              <a:rPr lang="ru-RU" sz="2400" b="1" dirty="0">
                <a:solidFill>
                  <a:schemeClr val="tx1"/>
                </a:solidFill>
              </a:rPr>
              <a:t>улучшить процесс обучения, учения через обеспечение ежедневной обратной связи учащимся.</a:t>
            </a:r>
            <a:endParaRPr lang="ru-RU" sz="2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0C15B7-02C4-4648-A1D8-D0D20CCE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8E012-EC0C-1649-A039-CB178266D114}" type="datetime1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24CDF2-6C75-45BC-B5F9-42F5EE37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IMPROVED BASIC EDUCATION IN THE KYRGYZ REPUBLIC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2A40F-E4B6-4B99-82FA-01FC2ED4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607609E-2A68-4DB2-A6B2-5850D57A3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15704"/>
            <a:ext cx="7772400" cy="465370"/>
          </a:xfrm>
        </p:spPr>
        <p:txBody>
          <a:bodyPr/>
          <a:lstStyle/>
          <a:p>
            <a:r>
              <a:rPr lang="ru-RU" dirty="0"/>
              <a:t>ФОРМАТИВНОЕ ОЦЕНИВАНИЕ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404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46F7B-8242-4CE4-8785-0568E4A9B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456555"/>
            <a:ext cx="7772400" cy="461665"/>
          </a:xfrm>
        </p:spPr>
        <p:txBody>
          <a:bodyPr/>
          <a:lstStyle/>
          <a:p>
            <a:r>
              <a:rPr lang="ru-RU" dirty="0"/>
              <a:t>Для чего применяется ФО?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E91B6-1B18-4714-9465-2DE89A1D5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298" y="1048682"/>
            <a:ext cx="8581292" cy="3922461"/>
          </a:xfrm>
        </p:spPr>
        <p:txBody>
          <a:bodyPr>
            <a:normAutofit fontScale="85000" lnSpcReduction="20000"/>
          </a:bodyPr>
          <a:lstStyle/>
          <a:p>
            <a:pPr marL="0" indent="0" defTabSz="691286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None/>
              <a:defRPr/>
            </a:pPr>
            <a:r>
              <a:rPr lang="ru-RU" sz="26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Государственный стандарт, статья 53</a:t>
            </a:r>
            <a:endParaRPr lang="en-US" sz="2600" b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0" indent="0" algn="just" defTabSz="691286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None/>
              <a:defRPr/>
            </a:pPr>
            <a:r>
              <a:rPr lang="ru-RU" sz="260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Формативное</a:t>
            </a:r>
            <a:r>
              <a:rPr lang="ru-RU" sz="2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 оценивание применяется для определения прогресса учащихся с учетом индивидуальных особенностей усвоения материала (темп выполнения работы, способы освоения темы и т.п.), а также в целях выработки рекомендаций для достижения успеха. </a:t>
            </a:r>
          </a:p>
          <a:p>
            <a:pPr marL="0" indent="0" algn="just" defTabSz="691286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None/>
              <a:defRPr/>
            </a:pPr>
            <a:r>
              <a:rPr lang="ru-RU" sz="2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Учитель использует формативное оценивание для своевременной корректировки обучения, внесения изменений в планирование, а учащийся - для улучшения качества выполняемой им работы. </a:t>
            </a:r>
          </a:p>
          <a:p>
            <a:pPr marL="0" indent="0" algn="just" defTabSz="691286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None/>
              <a:defRPr/>
            </a:pPr>
            <a:r>
              <a:rPr lang="ru-RU" sz="2600" dirty="0">
                <a:solidFill>
                  <a:prstClr val="black"/>
                </a:solidFill>
                <a:latin typeface="Calibri" panose="020F0502020204030204"/>
                <a:cs typeface="+mn-cs"/>
              </a:rPr>
              <a:t>Прогресс учащегося определяется как достижение определенных результатов, заложенных в целях обучения в рамках образовательных областей, на основании конкретной работы, выполненной учащимся.</a:t>
            </a:r>
          </a:p>
          <a:p>
            <a:pPr marL="0" indent="0" defTabSz="691286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None/>
              <a:defRPr/>
            </a:pPr>
            <a:endParaRPr lang="ru-RU" sz="983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0" indent="0" algn="r" defTabSz="691286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None/>
              <a:defRPr/>
            </a:pPr>
            <a:r>
              <a:rPr lang="ru-RU" sz="1500" b="1" dirty="0">
                <a:solidFill>
                  <a:prstClr val="black"/>
                </a:solidFill>
                <a:latin typeface="Calibri" panose="020F0502020204030204"/>
              </a:rPr>
              <a:t>Го</a:t>
            </a:r>
            <a:r>
              <a:rPr lang="ru-RU" sz="1500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сударственный</a:t>
            </a:r>
            <a:r>
              <a:rPr lang="ru-RU" sz="15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образовательный стандарт школьного общего образования Кыргызской Республики. Утвержден </a:t>
            </a:r>
            <a:r>
              <a:rPr lang="ru-RU" sz="1500" b="1" dirty="0">
                <a:solidFill>
                  <a:prstClr val="black"/>
                </a:solidFill>
                <a:latin typeface="Calibri" panose="020F0502020204030204"/>
                <a:cs typeface="+mn-cs"/>
                <a:hlinkClick r:id="rId2"/>
              </a:rPr>
              <a:t>постановлением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 </a:t>
            </a:r>
            <a:r>
              <a:rPr lang="ru-RU" sz="15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Кабинета Министров Кыргызской Республики от 22 июля 2022 года № 393</a:t>
            </a:r>
            <a:endParaRPr lang="en-US" sz="1500" b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050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482D-5D53-4FB5-A248-6CAD43FAE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68502"/>
            <a:ext cx="7772400" cy="461665"/>
          </a:xfrm>
        </p:spPr>
        <p:txBody>
          <a:bodyPr/>
          <a:lstStyle/>
          <a:p>
            <a:r>
              <a:rPr lang="ru-RU" dirty="0"/>
              <a:t>Компоненты </a:t>
            </a:r>
            <a:r>
              <a:rPr lang="ru-RU" dirty="0" err="1"/>
              <a:t>формативного</a:t>
            </a:r>
            <a:r>
              <a:rPr lang="ru-RU" dirty="0"/>
              <a:t> оценивания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E06C2-92B5-423E-BCE0-79DFC6448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771" y="930167"/>
            <a:ext cx="8363071" cy="4120188"/>
          </a:xfrm>
        </p:spPr>
        <p:txBody>
          <a:bodyPr>
            <a:normAutofit fontScale="85000" lnSpcReduction="10000"/>
          </a:bodyPr>
          <a:lstStyle/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  <a:tab pos="5600700" algn="l"/>
              </a:tabLst>
            </a:pPr>
            <a:r>
              <a:rPr lang="ky-KG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 предоставляет  ученикам эффективную </a:t>
            </a:r>
            <a:r>
              <a:rPr lang="ky-KG" sz="2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обратную связь.  </a:t>
            </a: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  <a:tab pos="5600700" algn="l"/>
              </a:tabLst>
            </a:pPr>
            <a:r>
              <a:rPr lang="ky-KG" sz="2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Ученики а</a:t>
            </a:r>
            <a:r>
              <a:rPr lang="ky-KG" sz="2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ктивно участвуют </a:t>
            </a:r>
            <a:r>
              <a:rPr lang="ky-KG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процессе собственного учения.</a:t>
            </a:r>
            <a:endParaRPr lang="en-US" sz="2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  <a:tab pos="5600700" algn="l"/>
              </a:tabLst>
            </a:pPr>
            <a:r>
              <a:rPr lang="ky-KG" sz="2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корректирует  </a:t>
            </a:r>
            <a:r>
              <a:rPr lang="ky-KG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 обучения с учетом результатов оценивания.</a:t>
            </a:r>
            <a:endParaRPr lang="en-US" sz="2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  <a:tab pos="5600700" algn="l"/>
              </a:tabLst>
            </a:pPr>
            <a:r>
              <a:rPr lang="ky-KG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признает глубокое влияние оценивания на </a:t>
            </a:r>
            <a:r>
              <a:rPr lang="ky-KG" sz="2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мотивацию</a:t>
            </a:r>
            <a:r>
              <a:rPr lang="ky-KG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самоуважение учащихся, которые, в свою очередь, оказывают важное влияние на учебу.</a:t>
            </a:r>
            <a:endParaRPr lang="en-US" sz="2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228600" algn="l"/>
                <a:tab pos="5600700" algn="l"/>
              </a:tabLst>
            </a:pPr>
            <a:r>
              <a:rPr lang="ky-KG" sz="2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Формируется  умение  учащихся </a:t>
            </a:r>
            <a:r>
              <a:rPr lang="ky-KG" sz="26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оценивать свои знания и навыки  самостоятельно. </a:t>
            </a:r>
          </a:p>
          <a:p>
            <a:pPr marL="0" marR="0" lvl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28600" algn="l"/>
                <a:tab pos="5600700" algn="l"/>
              </a:tabLst>
            </a:pPr>
            <a:r>
              <a:rPr lang="ky-KG" sz="2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(«Черный ящик: что там внутри? Оценка знаний учащихся как способ повышения эффективности учебно-воспитательного процесса» П. Блэк и Д. Уильям). </a:t>
            </a:r>
            <a:endParaRPr lang="en-US" sz="2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04AD6B-3603-42DA-882C-81D5A96CE4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RTI International, November 2017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D6CCB-68E5-42B3-BBCA-56E7DA0CC9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A9E69A-31C3-4AB5-99F0-11DE1AC697B9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6896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4A5F52F2-C1B3-483A-A15C-F77B5B5C30C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35870190"/>
              </p:ext>
            </p:extLst>
          </p:nvPr>
        </p:nvGraphicFramePr>
        <p:xfrm>
          <a:off x="152400" y="647330"/>
          <a:ext cx="8886371" cy="4178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1754">
                  <a:extLst>
                    <a:ext uri="{9D8B030D-6E8A-4147-A177-3AD203B41FA5}">
                      <a16:colId xmlns:a16="http://schemas.microsoft.com/office/drawing/2014/main" val="3752208593"/>
                    </a:ext>
                  </a:extLst>
                </a:gridCol>
                <a:gridCol w="7564617">
                  <a:extLst>
                    <a:ext uri="{9D8B030D-6E8A-4147-A177-3AD203B41FA5}">
                      <a16:colId xmlns:a16="http://schemas.microsoft.com/office/drawing/2014/main" val="3244951762"/>
                    </a:ext>
                  </a:extLst>
                </a:gridCol>
              </a:tblGrid>
              <a:tr h="34866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/>
                        <a:t>Примеры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Краткое описание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951092"/>
                  </a:ext>
                </a:extLst>
              </a:tr>
              <a:tr h="6842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Светофор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Сигналы руками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У каждого ученика имеются карточки трех цветов 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светофора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Учитель просит учащихся показывать карточками сигналы, обозначающие их (знание) понимание или непонимание материала. Если желтых и красных карточек много – нужно вернуться к вопросам, решению и объяснению. То же самое можно сделать, </a:t>
                      </a: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используя сигналы руками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(палец вверх, кулак, ладонь)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0347480"/>
                  </a:ext>
                </a:extLst>
              </a:tr>
              <a:tr h="5222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Выходной билет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3-2-1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Выходной билет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 В конце урока для того чтобы получить информацию от учеников, учитель раздает листочки  бумаги, и каждый ученик завершает предложение: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Сегодня на уроке я  узнал…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Мне было интересно…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 меня остался вопрос …  или      Я хочу еще узнать…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После того как ученики заполнили свои листки ответами, они сдают их учителю. Учитель анализирует ответы учеников, а на следующем уроке возвращается к каким-то вопросам.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3-2-1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 Учитель просит в конце урока озвучить 3 новые идеи или понятия, о которых он узнал на уроке; 2 – вопроса, которые у него остались; 1 – умение и знание, которое он будет использовать в своей жизни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3650828"/>
                  </a:ext>
                </a:extLst>
              </a:tr>
              <a:tr h="45561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 тест </a:t>
                      </a:r>
                    </a:p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Открытые вопросы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Мини - тест</a:t>
                      </a: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Учитель раздает распечатанное или демонстрирует задания на доске и дает несколько минут на ответы. Затем показывает правильные ответы для самопроверки или взаимопроверки. </a:t>
                      </a:r>
                    </a:p>
                    <a:p>
                      <a:r>
                        <a:rPr lang="ru-RU" sz="11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Открытые вопросы</a:t>
                      </a: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учитель задает открытый вопрос по теме (Например, «Почему прямоугольник не можем назвать квадратом? » после изучения четырехугольников), через 20 секунд просит учеников озвучить свои ответы, чтобы определить понимание характерных свойств прямоугольника и квадрата.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143178"/>
                  </a:ext>
                </a:extLst>
              </a:tr>
              <a:tr h="45561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Вопросы:</a:t>
                      </a:r>
                    </a:p>
                    <a:p>
                      <a:pPr algn="ctr"/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Пинг-понг  Баскетбол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Учитель задает вопрос по теме урока определенному ученику, ответивший ученик задает свой вопрос другому ученику, как бы передавая мяч в баскетболе. Либо учитель задает разные вопросы разным ученикам и комментирует ответы сам (как в пинг-понге). </a:t>
                      </a:r>
                      <a:endParaRPr lang="en-US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526717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CC740-8526-4A44-BF7E-3E5E61B43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8E012-EC0C-1649-A039-CB178266D114}" type="datetime1">
              <a:rPr lang="en-US" smtClean="0"/>
              <a:t>10/13/2022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BC322-474F-4FF7-BFEC-3ABF0C2EE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IMPROVED BASIC EDUCATION IN THE KYRGYZ REPUBLIC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C84F87-72B1-4CFA-B16E-FC47D881A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F28018C-47F4-4B4F-BDEC-1E7255738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1" y="169515"/>
            <a:ext cx="8534400" cy="505400"/>
          </a:xfrm>
        </p:spPr>
        <p:txBody>
          <a:bodyPr/>
          <a:lstStyle/>
          <a:p>
            <a:r>
              <a:rPr lang="ru-RU" sz="1600" dirty="0"/>
              <a:t>Какие приемы </a:t>
            </a:r>
            <a:r>
              <a:rPr lang="ru-RU" sz="1600" dirty="0" err="1"/>
              <a:t>формативного</a:t>
            </a:r>
            <a:r>
              <a:rPr lang="ru-RU" sz="1600" dirty="0"/>
              <a:t> оценивания вы используете для сбора информации об уровне понимания или освоения запланированных навыков?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1169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6.9-Template_12.7.2016">
  <a:themeElements>
    <a:clrScheme name="Custom 2">
      <a:dk1>
        <a:sysClr val="windowText" lastClr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5C166961986B429123370230C21361" ma:contentTypeVersion="9" ma:contentTypeDescription="Create a new document." ma:contentTypeScope="" ma:versionID="c985988e810e78bf63bbd091cbb8d28f">
  <xsd:schema xmlns:xsd="http://www.w3.org/2001/XMLSchema" xmlns:xs="http://www.w3.org/2001/XMLSchema" xmlns:p="http://schemas.microsoft.com/office/2006/metadata/properties" xmlns:ns3="a682d3be-e724-4881-9c57-9df1e44a6351" targetNamespace="http://schemas.microsoft.com/office/2006/metadata/properties" ma:root="true" ma:fieldsID="4fe652e7966edb6abacef8201f0aba5e" ns3:_="">
    <xsd:import namespace="a682d3be-e724-4881-9c57-9df1e44a635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82d3be-e724-4881-9c57-9df1e44a63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47B59D-80F4-4517-A625-59903C50D313}">
  <ds:schemaRefs>
    <ds:schemaRef ds:uri="a682d3be-e724-4881-9c57-9df1e44a635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ABDE3EF-8DA1-43C2-95E9-AC86669F56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5D8010-4647-4301-B957-18043320F0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82d3be-e724-4881-9c57-9df1e44a63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16.9-Template_12.7.2016</Template>
  <TotalTime>4468</TotalTime>
  <Words>2531</Words>
  <Application>Microsoft Office PowerPoint</Application>
  <PresentationFormat>Произвольный</PresentationFormat>
  <Paragraphs>270</Paragraphs>
  <Slides>38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5" baseType="lpstr">
      <vt:lpstr>Arial</vt:lpstr>
      <vt:lpstr>Calibri</vt:lpstr>
      <vt:lpstr>Corbel</vt:lpstr>
      <vt:lpstr>Gill Sans MT</vt:lpstr>
      <vt:lpstr>Times New Roman</vt:lpstr>
      <vt:lpstr>Wingdings</vt:lpstr>
      <vt:lpstr>16.9-Template_12.7.2016</vt:lpstr>
      <vt:lpstr>ПРОЕКТ USAID «ОКУУ КЕРЕМЕТ!»</vt:lpstr>
      <vt:lpstr>Презентация PowerPoint</vt:lpstr>
      <vt:lpstr>ПРОЕКТ «ОКУУ КЕРЕМЕТ!»</vt:lpstr>
      <vt:lpstr>ЦЕЛИ СЕССИЙ Обучение использованию приложения  BaalooApp для  формативного оценивания математических навыков в 1-4 классах. </vt:lpstr>
      <vt:lpstr>Вспомните, что вы знаете о формативном оценивании?</vt:lpstr>
      <vt:lpstr>ФОРМАТИВНОЕ ОЦЕНИВАНИЕ</vt:lpstr>
      <vt:lpstr>Для чего применяется ФО?</vt:lpstr>
      <vt:lpstr>Компоненты формативного оценивания</vt:lpstr>
      <vt:lpstr>Какие приемы формативного оценивания вы используете для сбора информации об уровне понимания или освоения запланированных навыков?</vt:lpstr>
      <vt:lpstr>Итак, эти приемы формативного оценивания:</vt:lpstr>
      <vt:lpstr>Обратная связь</vt:lpstr>
      <vt:lpstr>Обратная связь – </vt:lpstr>
      <vt:lpstr>Как мы предлагаем оценивать математические навыки?</vt:lpstr>
      <vt:lpstr>Как мы планируем использовать BaalooApp по математике?</vt:lpstr>
      <vt:lpstr>35 инструментов В BaalooAPP по математике</vt:lpstr>
      <vt:lpstr>Презентация PowerPoint</vt:lpstr>
      <vt:lpstr>Как это выглядит?</vt:lpstr>
      <vt:lpstr>Структура раздаточного материала по ФО</vt:lpstr>
      <vt:lpstr>Инструменты ФО по математике</vt:lpstr>
      <vt:lpstr>Презентация PowerPoint</vt:lpstr>
      <vt:lpstr>Презентация PowerPoint</vt:lpstr>
      <vt:lpstr>Видеоинструкция</vt:lpstr>
      <vt:lpstr>  Демонстрация программы BaalooApp </vt:lpstr>
      <vt:lpstr>Инструкция по использованию программы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Использование BaalooApp предполагает, что:</vt:lpstr>
      <vt:lpstr>Использование формативного оценивания на BaalooApp предполагает, что:</vt:lpstr>
      <vt:lpstr>Использование формативного оценивания на BaalooApp предполагает, что:</vt:lpstr>
      <vt:lpstr>Домашнее задание на 22 октября</vt:lpstr>
      <vt:lpstr> </vt:lpstr>
      <vt:lpstr>Презентация PowerPoint</vt:lpstr>
    </vt:vector>
  </TitlesOfParts>
  <Company>USAID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COVER OPTION TITLE GOES HERE CAN  RUN THREE LINES</dc:title>
  <dc:creator>USAID</dc:creator>
  <cp:lastModifiedBy>Alikova, Aida</cp:lastModifiedBy>
  <cp:revision>178</cp:revision>
  <dcterms:created xsi:type="dcterms:W3CDTF">2017-03-16T17:43:27Z</dcterms:created>
  <dcterms:modified xsi:type="dcterms:W3CDTF">2022-10-13T05:16:55Z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0x010100405C166961986B429123370230C21361</vt:lpwstr>
  </property>
</Properties>
</file>