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36" r:id="rId5"/>
    <p:sldId id="339" r:id="rId6"/>
    <p:sldId id="291" r:id="rId7"/>
    <p:sldId id="257" r:id="rId8"/>
    <p:sldId id="1317" r:id="rId9"/>
    <p:sldId id="1318" r:id="rId10"/>
    <p:sldId id="1319" r:id="rId11"/>
    <p:sldId id="1311" r:id="rId12"/>
    <p:sldId id="1315" r:id="rId13"/>
    <p:sldId id="1314" r:id="rId14"/>
    <p:sldId id="1308" r:id="rId15"/>
    <p:sldId id="1313" r:id="rId16"/>
    <p:sldId id="1316" r:id="rId17"/>
    <p:sldId id="335" r:id="rId18"/>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2CD356-3CA9-4B2F-9EF5-63B80E261F16}">
          <p14:sldIdLst>
            <p14:sldId id="336"/>
            <p14:sldId id="339"/>
            <p14:sldId id="291"/>
            <p14:sldId id="257"/>
            <p14:sldId id="1317"/>
            <p14:sldId id="1318"/>
            <p14:sldId id="1319"/>
            <p14:sldId id="1311"/>
            <p14:sldId id="1315"/>
            <p14:sldId id="1314"/>
            <p14:sldId id="1308"/>
            <p14:sldId id="1313"/>
            <p14:sldId id="1316"/>
          </p14:sldIdLst>
        </p14:section>
        <p14:section name="Untitled Section" id="{5943ECF1-55C9-4127-B7E4-ACC1D679ED68}">
          <p14:sldIdLst>
            <p14:sldId id="335"/>
          </p14:sldIdLst>
        </p14:section>
      </p14:sectionLst>
    </p:ex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inger, Sarah" initials="BS" lastIdx="1" clrIdx="0">
    <p:extLst>
      <p:ext uri="{19B8F6BF-5375-455C-9EA6-DF929625EA0E}">
        <p15:presenceInfo xmlns:p15="http://schemas.microsoft.com/office/powerpoint/2012/main" userId="S::sbarringer@rti.org::401b5583-b627-4393-abb1-b473a2e7d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002F6C"/>
    <a:srgbClr val="0000FF"/>
    <a:srgbClr val="FFFFFF"/>
    <a:srgbClr val="651D32"/>
    <a:srgbClr val="E7E7E5"/>
    <a:srgbClr val="CFCDC9"/>
    <a:srgbClr val="6C6463"/>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Grid="0" snapToObjects="1">
      <p:cViewPr varScale="1">
        <p:scale>
          <a:sx n="149" d="100"/>
          <a:sy n="149" d="100"/>
        </p:scale>
        <p:origin x="564" y="120"/>
      </p:cViewPr>
      <p:guideLst>
        <p:guide orient="horz" pos="1633"/>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10/13/2022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10/13/2022</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E55AA-3622-40EB-A511-BBF9DF356D70}" type="slidenum">
              <a:rPr lang="en-US" altLang="en-US" smtClean="0"/>
              <a:pPr/>
              <a:t>4</a:t>
            </a:fld>
            <a:endParaRPr lang="en-US" altLang="en-US"/>
          </a:p>
        </p:txBody>
      </p:sp>
    </p:spTree>
    <p:extLst>
      <p:ext uri="{BB962C8B-B14F-4D97-AF65-F5344CB8AC3E}">
        <p14:creationId xmlns:p14="http://schemas.microsoft.com/office/powerpoint/2010/main" val="1995083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person, child, boy, indoor&#10;&#10;Description automatically generated">
            <a:extLst>
              <a:ext uri="{FF2B5EF4-FFF2-40B4-BE49-F238E27FC236}">
                <a16:creationId xmlns:a16="http://schemas.microsoft.com/office/drawing/2014/main" id="{54651C6B-7505-41BC-AD2D-71BD7F3DF830}"/>
              </a:ext>
            </a:extLst>
          </p:cNvPr>
          <p:cNvPicPr>
            <a:picLocks noChangeAspect="1"/>
          </p:cNvPicPr>
          <p:nvPr userDrawn="1"/>
        </p:nvPicPr>
        <p:blipFill rotWithShape="1">
          <a:blip r:embed="rId2"/>
          <a:srcRect t="5613" b="8289"/>
          <a:stretch/>
        </p:blipFill>
        <p:spPr>
          <a:xfrm>
            <a:off x="0" y="-12211"/>
            <a:ext cx="9146675" cy="527173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10/13/2022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IMPROVED BASIC EDUCATION IN THE KYRGYZ REPUBLIC</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382606"/>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2925843"/>
            <a:ext cx="6033052" cy="675462"/>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814361"/>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Рисунок 2">
            <a:extLst>
              <a:ext uri="{FF2B5EF4-FFF2-40B4-BE49-F238E27FC236}">
                <a16:creationId xmlns:a16="http://schemas.microsoft.com/office/drawing/2014/main" id="{BCBB0E68-D24E-406C-8AFF-0870FD9260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93793" y="52769"/>
            <a:ext cx="2297929" cy="889298"/>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id="{38BC8A60-36F1-4BB9-BD1D-774E71B35F8E}"/>
              </a:ext>
            </a:extLst>
          </p:cNvPr>
          <p:cNvSpPr>
            <a:spLocks noGrp="1"/>
          </p:cNvSpPr>
          <p:nvPr>
            <p:ph sz="quarter" idx="13" hasCustomPrompt="1"/>
          </p:nvPr>
        </p:nvSpPr>
        <p:spPr>
          <a:xfrm>
            <a:off x="685800" y="3625309"/>
            <a:ext cx="3578087" cy="1115656"/>
          </a:xfrm>
        </p:spPr>
        <p:txBody>
          <a:bodyPr anchor="t">
            <a:normAutofit/>
          </a:bodyPr>
          <a:lstStyle>
            <a:lvl1pPr marL="0" indent="0" algn="l">
              <a:buNone/>
              <a:defRPr sz="1200" i="1">
                <a:solidFill>
                  <a:schemeClr val="accent3"/>
                </a:solidFill>
              </a:defRPr>
            </a:lvl1pPr>
          </a:lstStyle>
          <a:p>
            <a:pPr lvl="0"/>
            <a:r>
              <a:rPr lang="en-US" dirty="0"/>
              <a:t>“From the American People” Message here</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10/13/2022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10/13/2022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10/13/2022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lgn="ctr">
              <a:defRPr>
                <a:solidFill>
                  <a:srgbClr val="6C6463"/>
                </a:solidFill>
              </a:defRPr>
            </a:lvl1pPr>
          </a:lstStyle>
          <a:p>
            <a:r>
              <a:rPr lang="en-US" i="0" dirty="0"/>
              <a:t>USAID </a:t>
            </a:r>
            <a:r>
              <a:rPr lang="en-US" i="0" dirty="0" err="1"/>
              <a:t>Okuu</a:t>
            </a:r>
            <a:r>
              <a:rPr lang="en-US" i="0" dirty="0"/>
              <a:t> </a:t>
            </a:r>
            <a:r>
              <a:rPr lang="en-US" i="0" dirty="0" err="1"/>
              <a:t>Keremet</a:t>
            </a:r>
            <a:r>
              <a:rPr lang="en-US" i="0" dirty="0"/>
              <a:t>! Project</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10/13/2022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lgn="ctr">
              <a:defRPr>
                <a:solidFill>
                  <a:srgbClr val="6C6463"/>
                </a:solidFill>
              </a:defRPr>
            </a:lvl1pPr>
          </a:lstStyle>
          <a:p>
            <a:r>
              <a:rPr lang="en-US" i="0" dirty="0"/>
              <a:t>USAID </a:t>
            </a:r>
            <a:r>
              <a:rPr lang="en-US" i="0" dirty="0" err="1"/>
              <a:t>Okuu</a:t>
            </a:r>
            <a:r>
              <a:rPr lang="en-US" i="0" dirty="0"/>
              <a:t> </a:t>
            </a:r>
            <a:r>
              <a:rPr lang="en-US" i="0" dirty="0" err="1"/>
              <a:t>Keremet</a:t>
            </a:r>
            <a:r>
              <a:rPr lang="en-US" i="0" dirty="0"/>
              <a:t>! Project</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10/13/2022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i="0" dirty="0"/>
              <a:t>USAID </a:t>
            </a:r>
            <a:r>
              <a:rPr lang="en-US" i="0" dirty="0" err="1"/>
              <a:t>Okuu</a:t>
            </a:r>
            <a:r>
              <a:rPr lang="en-US" i="0" dirty="0"/>
              <a:t> </a:t>
            </a:r>
            <a:r>
              <a:rPr lang="en-US" i="0" dirty="0" err="1"/>
              <a:t>Keremet</a:t>
            </a:r>
            <a:r>
              <a:rPr lang="en-US" i="0" dirty="0"/>
              <a:t>! Project</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10/13/2022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10/13/2022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9" descr="A person and a girl sitting on a couch&#10;&#10;Description automatically generated">
            <a:extLst>
              <a:ext uri="{FF2B5EF4-FFF2-40B4-BE49-F238E27FC236}">
                <a16:creationId xmlns:a16="http://schemas.microsoft.com/office/drawing/2014/main" id="{835EDD97-9E83-403D-9A56-7A6C94C721B7}"/>
              </a:ext>
            </a:extLst>
          </p:cNvPr>
          <p:cNvPicPr>
            <a:picLocks noChangeAspect="1"/>
          </p:cNvPicPr>
          <p:nvPr userDrawn="1"/>
        </p:nvPicPr>
        <p:blipFill rotWithShape="1">
          <a:blip r:embed="rId2"/>
          <a:srcRect t="15976" b="8972"/>
          <a:stretch/>
        </p:blipFill>
        <p:spPr>
          <a:xfrm>
            <a:off x="152399" y="102309"/>
            <a:ext cx="8853014" cy="4982808"/>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10/13/2022</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9" name="Рисунок 2">
            <a:extLst>
              <a:ext uri="{FF2B5EF4-FFF2-40B4-BE49-F238E27FC236}">
                <a16:creationId xmlns:a16="http://schemas.microsoft.com/office/drawing/2014/main" id="{979A0CB5-6842-4270-B2B0-020545683F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94242" y="4317350"/>
            <a:ext cx="1416042" cy="548008"/>
          </a:xfrm>
          <a:prstGeom prst="rect">
            <a:avLst/>
          </a:prstGeom>
          <a:noFill/>
          <a:ln w="9525">
            <a:noFill/>
            <a:miter lim="800000"/>
            <a:headEnd/>
            <a:tailEnd/>
          </a:ln>
        </p:spPr>
      </p:pic>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Footer Placeholder 9">
            <a:extLst>
              <a:ext uri="{FF2B5EF4-FFF2-40B4-BE49-F238E27FC236}">
                <a16:creationId xmlns:a16="http://schemas.microsoft.com/office/drawing/2014/main" id="{6A8F56DF-6459-46CE-8DF1-171B2AF09198}"/>
              </a:ext>
            </a:extLst>
          </p:cNvPr>
          <p:cNvSpPr>
            <a:spLocks noGrp="1"/>
          </p:cNvSpPr>
          <p:nvPr>
            <p:ph type="ftr" sz="quarter" idx="10"/>
          </p:nvPr>
        </p:nvSpPr>
        <p:spPr/>
        <p:txBody>
          <a:bodyPr/>
          <a:lstStyle>
            <a:lvl1pPr>
              <a:defRPr/>
            </a:lvl1pPr>
          </a:lstStyle>
          <a:p>
            <a:pPr>
              <a:defRPr/>
            </a:pPr>
            <a:r>
              <a:rPr lang="en-US"/>
              <a:t>(c) RTI International, November 2017</a:t>
            </a:r>
          </a:p>
        </p:txBody>
      </p:sp>
      <p:sp>
        <p:nvSpPr>
          <p:cNvPr id="5" name="Slide Number Placeholder 10">
            <a:extLst>
              <a:ext uri="{FF2B5EF4-FFF2-40B4-BE49-F238E27FC236}">
                <a16:creationId xmlns:a16="http://schemas.microsoft.com/office/drawing/2014/main" id="{BA9485F5-5C6D-4C60-BE2A-434AF2290D9A}"/>
              </a:ext>
            </a:extLst>
          </p:cNvPr>
          <p:cNvSpPr>
            <a:spLocks noGrp="1"/>
          </p:cNvSpPr>
          <p:nvPr>
            <p:ph type="sldNum" sz="quarter" idx="11"/>
          </p:nvPr>
        </p:nvSpPr>
        <p:spPr/>
        <p:txBody>
          <a:bodyPr/>
          <a:lstStyle>
            <a:lvl1pPr>
              <a:defRPr/>
            </a:lvl1pPr>
          </a:lstStyle>
          <a:p>
            <a:fld id="{F4A9E69A-31C3-4AB5-99F0-11DE1AC697B9}" type="slidenum">
              <a:rPr lang="en-US" altLang="en-US"/>
              <a:pPr/>
              <a:t>‹#›</a:t>
            </a:fld>
            <a:endParaRPr lang="en-US" altLang="en-US"/>
          </a:p>
        </p:txBody>
      </p:sp>
    </p:spTree>
    <p:extLst>
      <p:ext uri="{BB962C8B-B14F-4D97-AF65-F5344CB8AC3E}">
        <p14:creationId xmlns:p14="http://schemas.microsoft.com/office/powerpoint/2010/main" val="348302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10/13/2022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IMPROVED BASIC EDUCATION IN THE KYRGYZ REPUBLIC</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Рисунок 2">
            <a:extLst>
              <a:ext uri="{FF2B5EF4-FFF2-40B4-BE49-F238E27FC236}">
                <a16:creationId xmlns:a16="http://schemas.microsoft.com/office/drawing/2014/main" id="{5ECB40A4-1C23-4516-A0EB-CAE0A9B0AB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37514" y="254581"/>
            <a:ext cx="2095117" cy="810811"/>
          </a:xfrm>
          <a:prstGeom prst="rect">
            <a:avLst/>
          </a:prstGeom>
          <a:noFill/>
          <a:ln w="9525">
            <a:noFill/>
            <a:miter lim="800000"/>
            <a:headEnd/>
            <a:tailEnd/>
          </a:ln>
        </p:spPr>
      </p:pic>
    </p:spTree>
    <p:extLst>
      <p:ext uri="{BB962C8B-B14F-4D97-AF65-F5344CB8AC3E}">
        <p14:creationId xmlns:p14="http://schemas.microsoft.com/office/powerpoint/2010/main" val="325277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10/13/2022</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dirty="0"/>
              <a:t>IMPROVED BASIC EDUCATION IN THE KYRGYZ REPUBLIC</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Рисунок 2">
            <a:extLst>
              <a:ext uri="{FF2B5EF4-FFF2-40B4-BE49-F238E27FC236}">
                <a16:creationId xmlns:a16="http://schemas.microsoft.com/office/drawing/2014/main" id="{859FDBF4-80F2-43B2-91DA-B34F7FDC1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68628" y="4084136"/>
            <a:ext cx="1717372" cy="664623"/>
          </a:xfrm>
          <a:prstGeom prst="rect">
            <a:avLst/>
          </a:prstGeom>
          <a:noFill/>
          <a:ln w="9525">
            <a:noFill/>
            <a:miter lim="800000"/>
            <a:headEnd/>
            <a:tailEnd/>
          </a:ln>
        </p:spPr>
      </p:pic>
    </p:spTree>
    <p:extLst>
      <p:ext uri="{BB962C8B-B14F-4D97-AF65-F5344CB8AC3E}">
        <p14:creationId xmlns:p14="http://schemas.microsoft.com/office/powerpoint/2010/main" val="18349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10/13/2022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10/13/2022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IMPROVED BASIC EDUCATION IN THE KYRGYZ REPUBLIC</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10/13/2022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IMPROVED BASIC EDUCATION IN THE KYRGYZ REPUBLIC</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10/13/2022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IMPROVED BASIC EDUCATION IN THE KYRGYZ REPUBLIC</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10/13/2022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10/13/2022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10/13/2022</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IMPROVED BASIC EDUCATION IN THE KYRGYZ REPUBLIC</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59" r:id="rId18"/>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0C00456-721A-A94C-800A-D5E7EE91C160}" type="datetime1">
              <a:rPr lang="en-US" smtClean="0">
                <a:solidFill>
                  <a:schemeClr val="accent3"/>
                </a:solidFill>
              </a:rPr>
              <a:pPr/>
              <a:t>10/13/2022</a:t>
            </a:fld>
            <a:endParaRPr lang="en-US" dirty="0">
              <a:solidFill>
                <a:schemeClr val="accent3"/>
              </a:solidFill>
            </a:endParaRPr>
          </a:p>
        </p:txBody>
      </p:sp>
      <p:sp>
        <p:nvSpPr>
          <p:cNvPr id="3" name="Footer Placeholder 2"/>
          <p:cNvSpPr>
            <a:spLocks noGrp="1"/>
          </p:cNvSpPr>
          <p:nvPr>
            <p:ph type="ftr" sz="quarter" idx="3"/>
          </p:nvPr>
        </p:nvSpPr>
        <p:spPr/>
        <p:txBody>
          <a:bodyPr/>
          <a:lstStyle/>
          <a:p>
            <a:r>
              <a:rPr lang="ru-RU" dirty="0">
                <a:solidFill>
                  <a:schemeClr val="tx1"/>
                </a:solidFill>
              </a:rPr>
              <a:t>«Окуу керемет!»</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dirty="0"/>
          </a:p>
        </p:txBody>
      </p:sp>
      <p:sp>
        <p:nvSpPr>
          <p:cNvPr id="5" name="Title 4"/>
          <p:cNvSpPr>
            <a:spLocks noGrp="1"/>
          </p:cNvSpPr>
          <p:nvPr>
            <p:ph type="ctrTitle"/>
          </p:nvPr>
        </p:nvSpPr>
        <p:spPr>
          <a:xfrm>
            <a:off x="685799" y="1467293"/>
            <a:ext cx="4403652" cy="1238508"/>
          </a:xfrm>
        </p:spPr>
        <p:txBody>
          <a:bodyPr>
            <a:noAutofit/>
          </a:bodyPr>
          <a:lstStyle/>
          <a:p>
            <a:r>
              <a:rPr lang="ky-KG" sz="3600" b="1" dirty="0">
                <a:latin typeface="Arial" panose="020B0604020202020204" pitchFamily="34" charset="0"/>
                <a:cs typeface="Arial" panose="020B0604020202020204" pitchFamily="34" charset="0"/>
              </a:rPr>
              <a:t>ПРОЕКТ </a:t>
            </a:r>
            <a:r>
              <a:rPr lang="en-US" sz="3600" b="1" dirty="0">
                <a:latin typeface="Arial" panose="020B0604020202020204" pitchFamily="34" charset="0"/>
                <a:cs typeface="Arial" panose="020B0604020202020204" pitchFamily="34" charset="0"/>
              </a:rPr>
              <a:t>USAID </a:t>
            </a:r>
            <a:r>
              <a:rPr lang="ru-RU" sz="3600" b="1" dirty="0">
                <a:latin typeface="Arial" panose="020B0604020202020204" pitchFamily="34" charset="0"/>
                <a:cs typeface="Arial" panose="020B0604020202020204" pitchFamily="34" charset="0"/>
              </a:rPr>
              <a:t>«ОКУУ КЕРЕМЕТ!»</a:t>
            </a:r>
            <a:endParaRPr lang="en-US" sz="3600" b="1"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685798" y="2925842"/>
            <a:ext cx="8590549" cy="2001758"/>
          </a:xfrm>
        </p:spPr>
        <p:txBody>
          <a:bodyPr>
            <a:noAutofit/>
          </a:bodyPr>
          <a:lstStyle/>
          <a:p>
            <a:r>
              <a:rPr lang="ky-KG" sz="2800" b="1" dirty="0">
                <a:latin typeface="Arial" panose="020B0604020202020204" pitchFamily="34" charset="0"/>
                <a:cs typeface="Arial" panose="020B0604020202020204" pitchFamily="34" charset="0"/>
              </a:rPr>
              <a:t>Окуу </a:t>
            </a:r>
            <a:r>
              <a:rPr lang="ky-KG" sz="2800" b="1" dirty="0" err="1">
                <a:latin typeface="Arial" panose="020B0604020202020204" pitchFamily="34" charset="0"/>
                <a:cs typeface="Arial" panose="020B0604020202020204" pitchFamily="34" charset="0"/>
              </a:rPr>
              <a:t>көндүмдөрүн</a:t>
            </a:r>
            <a:r>
              <a:rPr lang="ky-KG" sz="2800" b="1" dirty="0">
                <a:latin typeface="Arial" panose="020B0604020202020204" pitchFamily="34" charset="0"/>
                <a:cs typeface="Arial" panose="020B0604020202020204" pitchFamily="34" charset="0"/>
              </a:rPr>
              <a:t> жакшыртуу үчүн</a:t>
            </a:r>
            <a:r>
              <a:rPr lang="ru-RU" sz="2800" b="1" dirty="0">
                <a:latin typeface="Arial" panose="020B0604020202020204" pitchFamily="34" charset="0"/>
                <a:cs typeface="Arial" panose="020B0604020202020204" pitchFamily="34" charset="0"/>
              </a:rPr>
              <a:t> </a:t>
            </a:r>
            <a:r>
              <a:rPr lang="ru-RU" sz="2800" b="1" dirty="0" err="1">
                <a:latin typeface="Arial" panose="020B0604020202020204" pitchFamily="34" charset="0"/>
                <a:cs typeface="Arial" panose="020B0604020202020204" pitchFamily="34" charset="0"/>
              </a:rPr>
              <a:t>Калыптандыруучу</a:t>
            </a:r>
            <a:r>
              <a:rPr lang="ru-RU" sz="2800" b="1" dirty="0">
                <a:latin typeface="Arial" panose="020B0604020202020204" pitchFamily="34" charset="0"/>
                <a:cs typeface="Arial" panose="020B0604020202020204" pitchFamily="34" charset="0"/>
              </a:rPr>
              <a:t> </a:t>
            </a:r>
            <a:r>
              <a:rPr lang="ru-RU" sz="2800" b="1" dirty="0" err="1">
                <a:latin typeface="Arial" panose="020B0604020202020204" pitchFamily="34" charset="0"/>
                <a:cs typeface="Arial" panose="020B0604020202020204" pitchFamily="34" charset="0"/>
              </a:rPr>
              <a:t>баалоо</a:t>
            </a:r>
            <a:r>
              <a:rPr lang="ru-RU"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BaalooApp</a:t>
            </a:r>
            <a:endParaRPr lang="ru-RU" sz="2800" b="1" dirty="0">
              <a:latin typeface="Arial" panose="020B0604020202020204" pitchFamily="34" charset="0"/>
              <a:cs typeface="Arial" panose="020B0604020202020204" pitchFamily="34" charset="0"/>
            </a:endParaRPr>
          </a:p>
          <a:p>
            <a:r>
              <a:rPr lang="ru-RU" sz="2800" b="1" dirty="0">
                <a:latin typeface="Arial" panose="020B0604020202020204" pitchFamily="34" charset="0"/>
                <a:cs typeface="Arial" panose="020B0604020202020204" pitchFamily="34" charset="0"/>
              </a:rPr>
              <a:t> </a:t>
            </a:r>
          </a:p>
          <a:p>
            <a:r>
              <a:rPr lang="ru-RU" sz="2800" b="1" dirty="0">
                <a:latin typeface="Arial" panose="020B0604020202020204" pitchFamily="34" charset="0"/>
                <a:cs typeface="Arial" panose="020B0604020202020204" pitchFamily="34" charset="0"/>
              </a:rPr>
              <a:t>22- октябрь, 2022</a:t>
            </a:r>
            <a:endParaRPr lang="en-US" sz="2800" b="1" dirty="0">
              <a:latin typeface="Arial" panose="020B0604020202020204" pitchFamily="34" charset="0"/>
              <a:cs typeface="Arial" panose="020B0604020202020204" pitchFamily="34" charset="0"/>
            </a:endParaRPr>
          </a:p>
        </p:txBody>
      </p:sp>
      <p:sp>
        <p:nvSpPr>
          <p:cNvPr id="37" name="Text Placeholder 36">
            <a:extLst>
              <a:ext uri="{FF2B5EF4-FFF2-40B4-BE49-F238E27FC236}">
                <a16:creationId xmlns:a16="http://schemas.microsoft.com/office/drawing/2014/main" id="{D8D248A5-ED0B-4AC0-B720-739343D7C07D}"/>
              </a:ext>
            </a:extLst>
          </p:cNvPr>
          <p:cNvSpPr>
            <a:spLocks noGrp="1"/>
          </p:cNvSpPr>
          <p:nvPr>
            <p:ph type="body" sz="quarter" idx="12"/>
          </p:nvPr>
        </p:nvSpPr>
        <p:spPr/>
        <p:txBody>
          <a:bodyPr/>
          <a:lstStyle/>
          <a:p>
            <a:r>
              <a:rPr lang="ru-RU" dirty="0"/>
              <a:t>ФОТО: САУЛЕ ХАМЗИНА</a:t>
            </a:r>
            <a:endParaRPr lang="en-US" dirty="0"/>
          </a:p>
        </p:txBody>
      </p:sp>
    </p:spTree>
    <p:extLst>
      <p:ext uri="{BB962C8B-B14F-4D97-AF65-F5344CB8AC3E}">
        <p14:creationId xmlns:p14="http://schemas.microsoft.com/office/powerpoint/2010/main" val="325735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3EA6-356C-45B9-A1E0-F5472A9E9D7E}"/>
              </a:ext>
            </a:extLst>
          </p:cNvPr>
          <p:cNvSpPr>
            <a:spLocks noGrp="1"/>
          </p:cNvSpPr>
          <p:nvPr>
            <p:ph type="title"/>
          </p:nvPr>
        </p:nvSpPr>
        <p:spPr>
          <a:xfrm>
            <a:off x="108857" y="175090"/>
            <a:ext cx="8882743" cy="646331"/>
          </a:xfrm>
        </p:spPr>
        <p:txBody>
          <a:bodyPr/>
          <a:lstStyle/>
          <a:p>
            <a:r>
              <a:rPr lang="ru-RU"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BaalooApp</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тиркемесин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колдонуп</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баалоону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кантип</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жүргүзүү</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боюнча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жалпы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нускама</a:t>
            </a:r>
            <a:endParaRPr lang="en-US"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7FD69F-1DD5-454D-9158-674BA24E6076}"/>
              </a:ext>
            </a:extLst>
          </p:cNvPr>
          <p:cNvSpPr>
            <a:spLocks noGrp="1"/>
          </p:cNvSpPr>
          <p:nvPr>
            <p:ph idx="1"/>
          </p:nvPr>
        </p:nvSpPr>
        <p:spPr>
          <a:xfrm>
            <a:off x="152400" y="729343"/>
            <a:ext cx="8839200" cy="4455432"/>
          </a:xfrm>
        </p:spPr>
        <p:txBody>
          <a:bodyPr>
            <a:normAutofit fontScale="62500" lnSpcReduction="20000"/>
          </a:bodyPr>
          <a:lstStyle/>
          <a:p>
            <a:r>
              <a:rPr lang="ky-KG" sz="2200" dirty="0">
                <a:solidFill>
                  <a:schemeClr val="tx1"/>
                </a:solidFill>
                <a:latin typeface="Arial" panose="020B0604020202020204" pitchFamily="34" charset="0"/>
                <a:cs typeface="Arial" panose="020B0604020202020204" pitchFamily="34" charset="0"/>
              </a:rPr>
              <a:t>Конкреттүү инструменттин нускамасын көңүл коюп окуп чыккыла. </a:t>
            </a:r>
          </a:p>
          <a:p>
            <a:r>
              <a:rPr lang="ky-KG" sz="2200" dirty="0">
                <a:solidFill>
                  <a:schemeClr val="tx1"/>
                </a:solidFill>
                <a:latin typeface="Arial" panose="020B0604020202020204" pitchFamily="34" charset="0"/>
                <a:cs typeface="Arial" panose="020B0604020202020204" pitchFamily="34" charset="0"/>
              </a:rPr>
              <a:t> Калыптандыруучу баалоону өткөрүүнү сабактан кийинкиге пландагыла  же сабак учурунда убакыт бөлгүлө. </a:t>
            </a:r>
          </a:p>
          <a:p>
            <a:r>
              <a:rPr lang="ky-KG" sz="2200" dirty="0">
                <a:solidFill>
                  <a:schemeClr val="tx1"/>
                </a:solidFill>
                <a:latin typeface="Arial" panose="020B0604020202020204" pitchFamily="34" charset="0"/>
                <a:cs typeface="Arial" panose="020B0604020202020204" pitchFamily="34" charset="0"/>
              </a:rPr>
              <a:t>Окуучулар колдоно турган материалдарды даярдап, окуучулардын санына жараша  көбөйтүп чыгарып алгыла.</a:t>
            </a:r>
          </a:p>
          <a:p>
            <a:pPr lvl="0">
              <a:lnSpc>
                <a:spcPct val="107000"/>
              </a:lnSpc>
              <a:buFont typeface="Wingdings" panose="05000000000000000000" pitchFamily="2" charset="2"/>
              <a:buChar char="§"/>
            </a:pP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Калыптандыруучу</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баалоону</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өткөрүү</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үчүн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сабактан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кийин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же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сабак</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учурунда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убакытты</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пландагыла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Окуучулардын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санына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жараша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ky-KG" sz="2200" dirty="0">
                <a:solidFill>
                  <a:schemeClr val="tx1"/>
                </a:solidFill>
                <a:latin typeface="Arial" panose="020B0604020202020204" pitchFamily="34" charset="0"/>
                <a:ea typeface="Calibri" panose="020F0502020204030204" pitchFamily="34" charset="0"/>
                <a:cs typeface="Arial" panose="020B0604020202020204" pitchFamily="34" charset="0"/>
              </a:rPr>
              <a:t>тесттерди</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даярдап</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алыңыз</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Аларды</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тиркемеден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жүктөп</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же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Модулдардан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көчүрмө</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жасап</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алсаңыз</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болот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нускамада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кайсы</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беттер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экендиги</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берилген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n-US"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Тестирлөөнү</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топтор</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менен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же ар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бир</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окуучу</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менен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жекече</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жүргүзүңүз</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Жыйынтыгын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телефондогу</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же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планшеттеги</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компьютердеги</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тиркемеге</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киргизиңиз</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n-US"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Программадан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жыйынтыгын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жана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кайтарым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байланыштын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анализин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алыңыз</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Аны ар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бир</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балага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жекече</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окуп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бериңиз</a:t>
            </a:r>
            <a:r>
              <a:rPr lang="ky-KG" sz="2200" dirty="0">
                <a:solidFill>
                  <a:schemeClr val="tx1"/>
                </a:solidFill>
                <a:latin typeface="Arial" panose="020B0604020202020204" pitchFamily="34" charset="0"/>
                <a:ea typeface="Calibri" panose="020F0502020204030204" pitchFamily="34" charset="0"/>
                <a:cs typeface="Arial" panose="020B0604020202020204" pitchFamily="34" charset="0"/>
              </a:rPr>
              <a:t> (эгерде бар болсо)</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Көндүмдүн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өнүгүү</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деңгээлдери</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боюнча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окуучулар</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кандай</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бөлүштүрүлүп</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калгандыгын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байкаңыз</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Берилген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окуу</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көндүмү</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боюнча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начар</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деңгээлин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көрсөткөн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окуучу</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же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окуучулардын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тобу</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барбы</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Кайсы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деңгээлде</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окуучулар</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көп</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эң</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мыкты</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жакшы</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начар</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Эгерде</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окуучулардын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көпчүлүгү</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начар</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деңгээлде</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болсо</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силер</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эмне</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иш</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жүргүзөсүз</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n-US" sz="2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Аталган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окуу</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көндүмүн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өнүктүрүүдө</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кошумча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колдоого</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муктаж</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окуучуларды</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кантип</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окутуу</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боюнча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сунуштамаларды</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сабак</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учурунда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кийинки</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2-3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жуманын</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аралыгында</a:t>
            </a:r>
            <a:r>
              <a:rPr lang="ru-RU"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2200" dirty="0" err="1">
                <a:solidFill>
                  <a:schemeClr val="tx1"/>
                </a:solidFill>
                <a:latin typeface="Arial" panose="020B0604020202020204" pitchFamily="34" charset="0"/>
                <a:ea typeface="Calibri" panose="020F0502020204030204" pitchFamily="34" charset="0"/>
                <a:cs typeface="Arial" panose="020B0604020202020204" pitchFamily="34" charset="0"/>
              </a:rPr>
              <a:t>колдонуңуз</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AB6CBB4-4EB3-450D-9747-4BEF0F52F3D7}"/>
              </a:ext>
            </a:extLst>
          </p:cNvPr>
          <p:cNvSpPr>
            <a:spLocks noGrp="1"/>
          </p:cNvSpPr>
          <p:nvPr>
            <p:ph type="ftr" sz="quarter" idx="10"/>
          </p:nvPr>
        </p:nvSpPr>
        <p:spPr/>
        <p:txBody>
          <a:bodyPr/>
          <a:lstStyle/>
          <a:p>
            <a:pPr>
              <a:defRPr/>
            </a:pPr>
            <a:r>
              <a:rPr lang="ru-RU" dirty="0" err="1"/>
              <a:t>Окуу</a:t>
            </a:r>
            <a:r>
              <a:rPr lang="ru-RU" dirty="0"/>
              <a:t> </a:t>
            </a:r>
            <a:r>
              <a:rPr lang="ru-RU" dirty="0" err="1"/>
              <a:t>керемет</a:t>
            </a:r>
            <a:r>
              <a:rPr lang="ru-RU" dirty="0"/>
              <a:t>!</a:t>
            </a:r>
            <a:endParaRPr lang="en-US" dirty="0"/>
          </a:p>
        </p:txBody>
      </p:sp>
      <p:sp>
        <p:nvSpPr>
          <p:cNvPr id="5" name="Slide Number Placeholder 4">
            <a:extLst>
              <a:ext uri="{FF2B5EF4-FFF2-40B4-BE49-F238E27FC236}">
                <a16:creationId xmlns:a16="http://schemas.microsoft.com/office/drawing/2014/main" id="{D355688B-3B27-4F89-B0A5-4967B98EDEB1}"/>
              </a:ext>
            </a:extLst>
          </p:cNvPr>
          <p:cNvSpPr>
            <a:spLocks noGrp="1"/>
          </p:cNvSpPr>
          <p:nvPr>
            <p:ph type="sldNum" sz="quarter" idx="11"/>
          </p:nvPr>
        </p:nvSpPr>
        <p:spPr/>
        <p:txBody>
          <a:bodyPr/>
          <a:lstStyle/>
          <a:p>
            <a:fld id="{F4A9E69A-31C3-4AB5-99F0-11DE1AC697B9}" type="slidenum">
              <a:rPr lang="en-US" altLang="en-US" smtClean="0"/>
              <a:pPr/>
              <a:t>10</a:t>
            </a:fld>
            <a:endParaRPr lang="en-US" altLang="en-US"/>
          </a:p>
        </p:txBody>
      </p:sp>
    </p:spTree>
    <p:extLst>
      <p:ext uri="{BB962C8B-B14F-4D97-AF65-F5344CB8AC3E}">
        <p14:creationId xmlns:p14="http://schemas.microsoft.com/office/powerpoint/2010/main" val="78535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A3B5-021E-43E6-AA1A-1578238AD87D}"/>
              </a:ext>
            </a:extLst>
          </p:cNvPr>
          <p:cNvSpPr>
            <a:spLocks noGrp="1"/>
          </p:cNvSpPr>
          <p:nvPr>
            <p:ph type="title"/>
          </p:nvPr>
        </p:nvSpPr>
        <p:spPr/>
        <p:txBody>
          <a:bodyPr/>
          <a:lstStyle/>
          <a:p>
            <a:r>
              <a:rPr lang="ru-RU" dirty="0"/>
              <a:t>ПРАКТИКАЛЫК КӨНҮГҮҮЛӨР . ПЛАНДОО</a:t>
            </a:r>
            <a:endParaRPr lang="en-US" dirty="0"/>
          </a:p>
        </p:txBody>
      </p:sp>
      <p:sp>
        <p:nvSpPr>
          <p:cNvPr id="3" name="Content Placeholder 2">
            <a:extLst>
              <a:ext uri="{FF2B5EF4-FFF2-40B4-BE49-F238E27FC236}">
                <a16:creationId xmlns:a16="http://schemas.microsoft.com/office/drawing/2014/main" id="{0C3D070E-31A3-4F5F-8B30-853DB6B7DF83}"/>
              </a:ext>
            </a:extLst>
          </p:cNvPr>
          <p:cNvSpPr>
            <a:spLocks noGrp="1"/>
          </p:cNvSpPr>
          <p:nvPr>
            <p:ph idx="1"/>
          </p:nvPr>
        </p:nvSpPr>
        <p:spPr/>
        <p:txBody>
          <a:bodyPr/>
          <a:lstStyle/>
          <a:p>
            <a:pPr marL="457200" indent="-457200">
              <a:buAutoNum type="arabicPeriod"/>
            </a:pPr>
            <a:r>
              <a:rPr lang="ky-KG" sz="2117" dirty="0"/>
              <a:t> BaalooApp программасын колдонуп калыптандыруучу баалоо жүргүзүүнүн Планын бир окуу жылы үчүн </a:t>
            </a:r>
            <a:r>
              <a:rPr lang="ky-KG" sz="1800" dirty="0">
                <a:effectLst/>
                <a:latin typeface="Arial" panose="020B0604020202020204" pitchFamily="34" charset="0"/>
                <a:ea typeface="Calibri" panose="020F0502020204030204" pitchFamily="34" charset="0"/>
              </a:rPr>
              <a:t> </a:t>
            </a:r>
            <a:r>
              <a:rPr lang="ky-KG" sz="2117" dirty="0"/>
              <a:t>тузгулө  (бериллген формат боюнча). </a:t>
            </a:r>
          </a:p>
          <a:p>
            <a:pPr marL="457200" indent="-457200">
              <a:buAutoNum type="arabicPeriod"/>
            </a:pPr>
            <a:r>
              <a:rPr lang="ky-KG" sz="2117" dirty="0"/>
              <a:t>Усулдук бирикменин </a:t>
            </a:r>
            <a:r>
              <a:rPr lang="ky-KG" sz="2117" dirty="0" err="1"/>
              <a:t>отурумунда</a:t>
            </a:r>
            <a:r>
              <a:rPr lang="ky-KG" sz="2117" dirty="0"/>
              <a:t> баалоонун </a:t>
            </a:r>
            <a:r>
              <a:rPr lang="ky-KG" sz="2117" dirty="0" err="1"/>
              <a:t>жыйынтыктарын</a:t>
            </a:r>
            <a:r>
              <a:rPr lang="ky-KG" sz="2117" dirty="0"/>
              <a:t> жана аны жакшыртуунун педагогикалык чечимдерин талкуулагыла.</a:t>
            </a:r>
            <a:endParaRPr lang="ky-KG" dirty="0"/>
          </a:p>
          <a:p>
            <a:endParaRPr lang="ky-KG" dirty="0"/>
          </a:p>
          <a:p>
            <a:pPr marL="0" indent="0">
              <a:buNone/>
            </a:pPr>
            <a:endParaRPr lang="ky-KG" dirty="0"/>
          </a:p>
          <a:p>
            <a:endParaRPr lang="ky-KG" dirty="0"/>
          </a:p>
        </p:txBody>
      </p:sp>
      <p:sp>
        <p:nvSpPr>
          <p:cNvPr id="4" name="Footer Placeholder 3">
            <a:extLst>
              <a:ext uri="{FF2B5EF4-FFF2-40B4-BE49-F238E27FC236}">
                <a16:creationId xmlns:a16="http://schemas.microsoft.com/office/drawing/2014/main" id="{19CBCA0C-F67E-430E-9944-10ED28C2DB1D}"/>
              </a:ext>
            </a:extLst>
          </p:cNvPr>
          <p:cNvSpPr>
            <a:spLocks noGrp="1"/>
          </p:cNvSpPr>
          <p:nvPr>
            <p:ph type="ftr" sz="quarter" idx="10"/>
          </p:nvPr>
        </p:nvSpPr>
        <p:spPr/>
        <p:txBody>
          <a:bodyPr/>
          <a:lstStyle/>
          <a:p>
            <a:pPr>
              <a:defRPr/>
            </a:pPr>
            <a:r>
              <a:rPr lang="ru-RU" dirty="0" err="1"/>
              <a:t>Окуу</a:t>
            </a:r>
            <a:r>
              <a:rPr lang="ru-RU" dirty="0"/>
              <a:t> </a:t>
            </a:r>
            <a:r>
              <a:rPr lang="ru-RU" dirty="0" err="1"/>
              <a:t>керемет</a:t>
            </a:r>
            <a:r>
              <a:rPr lang="ru-RU" dirty="0"/>
              <a:t>!</a:t>
            </a:r>
            <a:endParaRPr lang="en-US" dirty="0"/>
          </a:p>
        </p:txBody>
      </p:sp>
    </p:spTree>
    <p:extLst>
      <p:ext uri="{BB962C8B-B14F-4D97-AF65-F5344CB8AC3E}">
        <p14:creationId xmlns:p14="http://schemas.microsoft.com/office/powerpoint/2010/main" val="255007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33EC-E4F9-475F-8BE1-B20B5C0BD30F}"/>
              </a:ext>
            </a:extLst>
          </p:cNvPr>
          <p:cNvSpPr>
            <a:spLocks noGrp="1"/>
          </p:cNvSpPr>
          <p:nvPr>
            <p:ph type="title"/>
          </p:nvPr>
        </p:nvSpPr>
        <p:spPr>
          <a:xfrm>
            <a:off x="268514" y="225571"/>
            <a:ext cx="8189990" cy="923330"/>
          </a:xfrm>
        </p:spPr>
        <p:txBody>
          <a:bodyPr/>
          <a:lstStyle/>
          <a:p>
            <a:r>
              <a:rPr lang="ru-RU" sz="1800" dirty="0" err="1">
                <a:latin typeface="Arial" panose="020B0604020202020204" pitchFamily="34" charset="0"/>
                <a:cs typeface="Arial" panose="020B0604020202020204" pitchFamily="34" charset="0"/>
              </a:rPr>
              <a:t>Окуу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көндүмдөрүн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калыптандыруучу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баалоонун</a:t>
            </a:r>
            <a:r>
              <a:rPr lang="ru-RU" sz="1800" dirty="0">
                <a:latin typeface="Arial" panose="020B0604020202020204" pitchFamily="34" charset="0"/>
                <a:cs typeface="Arial" panose="020B0604020202020204" pitchFamily="34" charset="0"/>
              </a:rPr>
              <a:t> планы</a:t>
            </a:r>
            <a:br>
              <a:rPr lang="ru-RU" sz="1800" dirty="0">
                <a:latin typeface="Arial" panose="020B0604020202020204" pitchFamily="34" charset="0"/>
                <a:cs typeface="Arial" panose="020B0604020202020204" pitchFamily="34" charset="0"/>
              </a:rPr>
            </a:br>
            <a:r>
              <a:rPr lang="ru-RU" sz="1800" dirty="0">
                <a:latin typeface="Arial" panose="020B0604020202020204" pitchFamily="34" charset="0"/>
                <a:cs typeface="Arial" panose="020B0604020202020204" pitchFamily="34" charset="0"/>
              </a:rPr>
              <a:t>Мектеп____________________1-класс___________</a:t>
            </a:r>
            <a:br>
              <a:rPr lang="ru-RU" sz="1800" dirty="0">
                <a:latin typeface="Arial" panose="020B0604020202020204" pitchFamily="34" charset="0"/>
                <a:cs typeface="Arial" panose="020B0604020202020204" pitchFamily="34" charset="0"/>
              </a:rPr>
            </a:br>
            <a:r>
              <a:rPr lang="ru-RU" sz="1800" dirty="0" err="1">
                <a:latin typeface="Arial" panose="020B0604020202020204" pitchFamily="34" charset="0"/>
                <a:cs typeface="Arial" panose="020B0604020202020204" pitchFamily="34" charset="0"/>
              </a:rPr>
              <a:t>Мугалим</a:t>
            </a:r>
            <a:r>
              <a:rPr lang="ru-RU" sz="1800" dirty="0">
                <a:latin typeface="Arial" panose="020B0604020202020204" pitchFamily="34" charset="0"/>
                <a:cs typeface="Arial" panose="020B0604020202020204" pitchFamily="34" charset="0"/>
              </a:rPr>
              <a:t>____________________________________</a:t>
            </a:r>
            <a:endParaRPr lang="en-US" sz="1800"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AB068E65-3E6C-4D29-9D78-1569B6DF931F}"/>
              </a:ext>
            </a:extLst>
          </p:cNvPr>
          <p:cNvGraphicFramePr>
            <a:graphicFrameLocks noGrp="1"/>
          </p:cNvGraphicFramePr>
          <p:nvPr>
            <p:ph idx="1"/>
            <p:extLst>
              <p:ext uri="{D42A27DB-BD31-4B8C-83A1-F6EECF244321}">
                <p14:modId xmlns:p14="http://schemas.microsoft.com/office/powerpoint/2010/main" val="1523961075"/>
              </p:ext>
            </p:extLst>
          </p:nvPr>
        </p:nvGraphicFramePr>
        <p:xfrm>
          <a:off x="152400" y="1273629"/>
          <a:ext cx="8991599" cy="3685575"/>
        </p:xfrm>
        <a:graphic>
          <a:graphicData uri="http://schemas.openxmlformats.org/drawingml/2006/table">
            <a:tbl>
              <a:tblPr firstRow="1" firstCol="1" bandRow="1">
                <a:tableStyleId>{5C22544A-7EE6-4342-B048-85BDC9FD1C3A}</a:tableStyleId>
              </a:tblPr>
              <a:tblGrid>
                <a:gridCol w="298026">
                  <a:extLst>
                    <a:ext uri="{9D8B030D-6E8A-4147-A177-3AD203B41FA5}">
                      <a16:colId xmlns:a16="http://schemas.microsoft.com/office/drawing/2014/main" val="1224246951"/>
                    </a:ext>
                  </a:extLst>
                </a:gridCol>
                <a:gridCol w="1349434">
                  <a:extLst>
                    <a:ext uri="{9D8B030D-6E8A-4147-A177-3AD203B41FA5}">
                      <a16:colId xmlns:a16="http://schemas.microsoft.com/office/drawing/2014/main" val="3093035754"/>
                    </a:ext>
                  </a:extLst>
                </a:gridCol>
                <a:gridCol w="1387381">
                  <a:extLst>
                    <a:ext uri="{9D8B030D-6E8A-4147-A177-3AD203B41FA5}">
                      <a16:colId xmlns:a16="http://schemas.microsoft.com/office/drawing/2014/main" val="2883477227"/>
                    </a:ext>
                  </a:extLst>
                </a:gridCol>
                <a:gridCol w="980143">
                  <a:extLst>
                    <a:ext uri="{9D8B030D-6E8A-4147-A177-3AD203B41FA5}">
                      <a16:colId xmlns:a16="http://schemas.microsoft.com/office/drawing/2014/main" val="4059735421"/>
                    </a:ext>
                  </a:extLst>
                </a:gridCol>
                <a:gridCol w="1561381">
                  <a:extLst>
                    <a:ext uri="{9D8B030D-6E8A-4147-A177-3AD203B41FA5}">
                      <a16:colId xmlns:a16="http://schemas.microsoft.com/office/drawing/2014/main" val="2094772538"/>
                    </a:ext>
                  </a:extLst>
                </a:gridCol>
                <a:gridCol w="1454946">
                  <a:extLst>
                    <a:ext uri="{9D8B030D-6E8A-4147-A177-3AD203B41FA5}">
                      <a16:colId xmlns:a16="http://schemas.microsoft.com/office/drawing/2014/main" val="529811674"/>
                    </a:ext>
                  </a:extLst>
                </a:gridCol>
                <a:gridCol w="1960288">
                  <a:extLst>
                    <a:ext uri="{9D8B030D-6E8A-4147-A177-3AD203B41FA5}">
                      <a16:colId xmlns:a16="http://schemas.microsoft.com/office/drawing/2014/main" val="4283351461"/>
                    </a:ext>
                  </a:extLst>
                </a:gridCol>
              </a:tblGrid>
              <a:tr h="651674">
                <a:tc>
                  <a:txBody>
                    <a:bodyPr/>
                    <a:lstStyle/>
                    <a:p>
                      <a:pPr marL="0" marR="0" algn="l">
                        <a:lnSpc>
                          <a:spcPct val="107000"/>
                        </a:lnSpc>
                        <a:spcBef>
                          <a:spcPts val="0"/>
                        </a:spcBef>
                        <a:spcAft>
                          <a:spcPts val="0"/>
                        </a:spcAft>
                      </a:pPr>
                      <a:r>
                        <a:rPr lang="ru-RU"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ru-RU" sz="1000" dirty="0" err="1">
                          <a:effectLst/>
                        </a:rPr>
                        <a:t>Көндүм</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ru-RU" sz="1000">
                          <a:effectLst/>
                        </a:rPr>
                        <a:t>Инструмент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ky-KG" sz="1000" dirty="0">
                          <a:effectLst/>
                        </a:rPr>
                        <a:t>Колдоно турган</a:t>
                      </a:r>
                      <a:endParaRPr lang="en-US" sz="1100" dirty="0">
                        <a:effectLst/>
                      </a:endParaRPr>
                    </a:p>
                    <a:p>
                      <a:pPr marL="0" marR="0" algn="l">
                        <a:lnSpc>
                          <a:spcPct val="107000"/>
                        </a:lnSpc>
                        <a:spcBef>
                          <a:spcPts val="0"/>
                        </a:spcBef>
                        <a:spcAft>
                          <a:spcPts val="0"/>
                        </a:spcAft>
                      </a:pPr>
                      <a:r>
                        <a:rPr lang="ru-RU" sz="1000" dirty="0">
                          <a:effectLst/>
                        </a:rPr>
                        <a:t>материал</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ru-RU" sz="1000" dirty="0" err="1">
                          <a:effectLst/>
                        </a:rPr>
                        <a:t>Мөөнөтү</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ru-RU" sz="1000" dirty="0" err="1">
                          <a:effectLst/>
                        </a:rPr>
                        <a:t>Жыйынтыктарды</a:t>
                      </a:r>
                      <a:r>
                        <a:rPr lang="ru-RU" sz="1000" dirty="0">
                          <a:effectLst/>
                        </a:rPr>
                        <a:t> </a:t>
                      </a:r>
                      <a:r>
                        <a:rPr lang="ru-RU" sz="1000" dirty="0" err="1">
                          <a:effectLst/>
                        </a:rPr>
                        <a:t>корректировкалоо-нун</a:t>
                      </a:r>
                      <a:r>
                        <a:rPr lang="ru-RU" sz="1000" dirty="0">
                          <a:effectLst/>
                        </a:rPr>
                        <a:t> </a:t>
                      </a:r>
                      <a:r>
                        <a:rPr lang="ru-RU" sz="1000" dirty="0" err="1">
                          <a:effectLst/>
                        </a:rPr>
                        <a:t>мөөнөтү</a:t>
                      </a:r>
                      <a:r>
                        <a:rPr lang="ru-RU"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ru-RU" sz="1000" dirty="0" err="1">
                          <a:effectLst/>
                        </a:rPr>
                        <a:t>Өткөрүү</a:t>
                      </a:r>
                      <a:r>
                        <a:rPr lang="ru-RU" sz="1000" dirty="0">
                          <a:effectLst/>
                        </a:rPr>
                        <a:t> </a:t>
                      </a:r>
                      <a:r>
                        <a:rPr lang="ru-RU" sz="1000" dirty="0" err="1">
                          <a:effectLst/>
                        </a:rPr>
                        <a:t>ыкмасы</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4968692"/>
                  </a:ext>
                </a:extLst>
              </a:tr>
              <a:tr h="1565751">
                <a:tc>
                  <a:txBody>
                    <a:bodyPr/>
                    <a:lstStyle/>
                    <a:p>
                      <a:pPr marL="0" marR="0" algn="l">
                        <a:lnSpc>
                          <a:spcPct val="107000"/>
                        </a:lnSpc>
                        <a:spcBef>
                          <a:spcPts val="0"/>
                        </a:spcBef>
                        <a:spcAft>
                          <a:spcPts val="0"/>
                        </a:spcAft>
                      </a:pPr>
                      <a:r>
                        <a:rPr lang="ru-RU"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ru-RU" sz="1400" kern="1200" dirty="0">
                          <a:solidFill>
                            <a:schemeClr val="dk1"/>
                          </a:solidFill>
                          <a:effectLst/>
                          <a:latin typeface="Arial" panose="020B0604020202020204" pitchFamily="34" charset="0"/>
                          <a:ea typeface="+mn-ea"/>
                          <a:cs typeface="Arial" panose="020B0604020202020204" pitchFamily="34" charset="0"/>
                        </a:rPr>
                        <a:t>10 го </a:t>
                      </a:r>
                      <a:r>
                        <a:rPr lang="ru-RU" sz="1400" kern="1200" dirty="0" err="1">
                          <a:solidFill>
                            <a:schemeClr val="dk1"/>
                          </a:solidFill>
                          <a:effectLst/>
                          <a:latin typeface="Arial" panose="020B0604020202020204" pitchFamily="34" charset="0"/>
                          <a:ea typeface="+mn-ea"/>
                          <a:cs typeface="Arial" panose="020B0604020202020204" pitchFamily="34" charset="0"/>
                        </a:rPr>
                        <a:t>чейинки</a:t>
                      </a:r>
                      <a:r>
                        <a:rPr lang="ru-RU" sz="1400" kern="1200" dirty="0">
                          <a:solidFill>
                            <a:schemeClr val="dk1"/>
                          </a:solidFill>
                          <a:effectLst/>
                          <a:latin typeface="Arial" panose="020B0604020202020204" pitchFamily="34" charset="0"/>
                          <a:ea typeface="+mn-ea"/>
                          <a:cs typeface="Arial" panose="020B0604020202020204" pitchFamily="34" charset="0"/>
                        </a:rPr>
                        <a:t> </a:t>
                      </a:r>
                      <a:r>
                        <a:rPr lang="ru-RU" sz="1400" kern="1200" dirty="0" err="1">
                          <a:solidFill>
                            <a:schemeClr val="dk1"/>
                          </a:solidFill>
                          <a:effectLst/>
                          <a:latin typeface="Arial" panose="020B0604020202020204" pitchFamily="34" charset="0"/>
                          <a:ea typeface="+mn-ea"/>
                          <a:cs typeface="Arial" panose="020B0604020202020204" pitchFamily="34" charset="0"/>
                        </a:rPr>
                        <a:t>сандарды</a:t>
                      </a:r>
                      <a:r>
                        <a:rPr lang="ru-RU" sz="1400" kern="1200" dirty="0">
                          <a:solidFill>
                            <a:schemeClr val="dk1"/>
                          </a:solidFill>
                          <a:effectLst/>
                          <a:latin typeface="Arial" panose="020B0604020202020204" pitchFamily="34" charset="0"/>
                          <a:ea typeface="+mn-ea"/>
                          <a:cs typeface="Arial" panose="020B0604020202020204" pitchFamily="34" charset="0"/>
                        </a:rPr>
                        <a:t> </a:t>
                      </a:r>
                      <a:r>
                        <a:rPr lang="ru-RU" sz="1400" kern="1200" dirty="0" err="1">
                          <a:solidFill>
                            <a:schemeClr val="dk1"/>
                          </a:solidFill>
                          <a:effectLst/>
                          <a:latin typeface="Arial" panose="020B0604020202020204" pitchFamily="34" charset="0"/>
                          <a:ea typeface="+mn-ea"/>
                          <a:cs typeface="Arial" panose="020B0604020202020204" pitchFamily="34" charset="0"/>
                        </a:rPr>
                        <a:t>кошуу</a:t>
                      </a:r>
                      <a:r>
                        <a:rPr lang="ru-RU" sz="1400" kern="1200" dirty="0">
                          <a:solidFill>
                            <a:schemeClr val="dk1"/>
                          </a:solidFill>
                          <a:effectLst/>
                          <a:latin typeface="Arial" panose="020B0604020202020204" pitchFamily="34" charset="0"/>
                          <a:ea typeface="+mn-ea"/>
                          <a:cs typeface="Arial" panose="020B0604020202020204" pitchFamily="34" charset="0"/>
                        </a:rPr>
                        <a:t> </a:t>
                      </a:r>
                      <a:r>
                        <a:rPr lang="ru-RU" sz="1400" kern="1200" dirty="0" err="1">
                          <a:solidFill>
                            <a:schemeClr val="dk1"/>
                          </a:solidFill>
                          <a:effectLst/>
                          <a:latin typeface="Arial" panose="020B0604020202020204" pitchFamily="34" charset="0"/>
                          <a:ea typeface="+mn-ea"/>
                          <a:cs typeface="Arial" panose="020B0604020202020204" pitchFamily="34" charset="0"/>
                        </a:rPr>
                        <a:t>жана</a:t>
                      </a:r>
                      <a:r>
                        <a:rPr lang="ru-RU" sz="1400" kern="1200" dirty="0">
                          <a:solidFill>
                            <a:schemeClr val="dk1"/>
                          </a:solidFill>
                          <a:effectLst/>
                          <a:latin typeface="Arial" panose="020B0604020202020204" pitchFamily="34" charset="0"/>
                          <a:ea typeface="+mn-ea"/>
                          <a:cs typeface="Arial" panose="020B0604020202020204" pitchFamily="34" charset="0"/>
                        </a:rPr>
                        <a:t> </a:t>
                      </a:r>
                      <a:r>
                        <a:rPr lang="ru-RU" sz="1400" kern="1200" err="1">
                          <a:solidFill>
                            <a:schemeClr val="dk1"/>
                          </a:solidFill>
                          <a:effectLst/>
                          <a:latin typeface="Arial" panose="020B0604020202020204" pitchFamily="34" charset="0"/>
                          <a:ea typeface="+mn-ea"/>
                          <a:cs typeface="Arial" panose="020B0604020202020204" pitchFamily="34" charset="0"/>
                        </a:rPr>
                        <a:t>кемитүү</a:t>
                      </a:r>
                      <a:r>
                        <a:rPr lang="ru-RU" sz="1400" kern="1200">
                          <a:solidFill>
                            <a:schemeClr val="dk1"/>
                          </a:solidFill>
                          <a:effectLst/>
                          <a:latin typeface="Arial" panose="020B0604020202020204" pitchFamily="34" charset="0"/>
                          <a:ea typeface="+mn-ea"/>
                          <a:cs typeface="Arial" panose="020B0604020202020204" pitchFamily="34" charset="0"/>
                        </a:rPr>
                        <a:t> көндүмү</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ru-RU" sz="1000" kern="1200" dirty="0">
                          <a:solidFill>
                            <a:schemeClr val="dk1"/>
                          </a:solidFill>
                          <a:effectLst/>
                          <a:latin typeface="Arial" panose="020B0604020202020204" pitchFamily="34" charset="0"/>
                          <a:ea typeface="+mn-ea"/>
                          <a:cs typeface="Arial" panose="020B0604020202020204" pitchFamily="34" charset="0"/>
                        </a:rPr>
                        <a:t>10 го </a:t>
                      </a:r>
                      <a:r>
                        <a:rPr lang="ru-RU" sz="1000" kern="1200" dirty="0" err="1">
                          <a:solidFill>
                            <a:schemeClr val="dk1"/>
                          </a:solidFill>
                          <a:effectLst/>
                          <a:latin typeface="Arial" panose="020B0604020202020204" pitchFamily="34" charset="0"/>
                          <a:ea typeface="+mn-ea"/>
                          <a:cs typeface="Arial" panose="020B0604020202020204" pitchFamily="34" charset="0"/>
                        </a:rPr>
                        <a:t>чейинки</a:t>
                      </a:r>
                      <a:r>
                        <a:rPr lang="ru-RU" sz="1000" kern="1200" dirty="0">
                          <a:solidFill>
                            <a:schemeClr val="dk1"/>
                          </a:solidFill>
                          <a:effectLst/>
                          <a:latin typeface="Arial" panose="020B0604020202020204" pitchFamily="34" charset="0"/>
                          <a:ea typeface="+mn-ea"/>
                          <a:cs typeface="Arial" panose="020B0604020202020204" pitchFamily="34" charset="0"/>
                        </a:rPr>
                        <a:t> </a:t>
                      </a:r>
                      <a:r>
                        <a:rPr lang="ru-RU" sz="1000" kern="1200" dirty="0" err="1">
                          <a:solidFill>
                            <a:schemeClr val="dk1"/>
                          </a:solidFill>
                          <a:effectLst/>
                          <a:latin typeface="Arial" panose="020B0604020202020204" pitchFamily="34" charset="0"/>
                          <a:ea typeface="+mn-ea"/>
                          <a:cs typeface="Arial" panose="020B0604020202020204" pitchFamily="34" charset="0"/>
                        </a:rPr>
                        <a:t>сандарды</a:t>
                      </a:r>
                      <a:r>
                        <a:rPr lang="ru-RU" sz="1000" kern="1200" dirty="0">
                          <a:solidFill>
                            <a:schemeClr val="dk1"/>
                          </a:solidFill>
                          <a:effectLst/>
                          <a:latin typeface="Arial" panose="020B0604020202020204" pitchFamily="34" charset="0"/>
                          <a:ea typeface="+mn-ea"/>
                          <a:cs typeface="Arial" panose="020B0604020202020204" pitchFamily="34" charset="0"/>
                        </a:rPr>
                        <a:t> </a:t>
                      </a:r>
                      <a:r>
                        <a:rPr lang="ru-RU" sz="1000" kern="1200" dirty="0" err="1">
                          <a:solidFill>
                            <a:schemeClr val="dk1"/>
                          </a:solidFill>
                          <a:effectLst/>
                          <a:latin typeface="Arial" panose="020B0604020202020204" pitchFamily="34" charset="0"/>
                          <a:ea typeface="+mn-ea"/>
                          <a:cs typeface="Arial" panose="020B0604020202020204" pitchFamily="34" charset="0"/>
                        </a:rPr>
                        <a:t>кошуу</a:t>
                      </a:r>
                      <a:r>
                        <a:rPr lang="ru-RU" sz="1000" kern="1200" dirty="0">
                          <a:solidFill>
                            <a:schemeClr val="dk1"/>
                          </a:solidFill>
                          <a:effectLst/>
                          <a:latin typeface="Arial" panose="020B0604020202020204" pitchFamily="34" charset="0"/>
                          <a:ea typeface="+mn-ea"/>
                          <a:cs typeface="Arial" panose="020B0604020202020204" pitchFamily="34" charset="0"/>
                        </a:rPr>
                        <a:t> </a:t>
                      </a:r>
                      <a:r>
                        <a:rPr lang="ru-RU" sz="1000" kern="1200" dirty="0" err="1">
                          <a:solidFill>
                            <a:schemeClr val="dk1"/>
                          </a:solidFill>
                          <a:effectLst/>
                          <a:latin typeface="Arial" panose="020B0604020202020204" pitchFamily="34" charset="0"/>
                          <a:ea typeface="+mn-ea"/>
                          <a:cs typeface="Arial" panose="020B0604020202020204" pitchFamily="34" charset="0"/>
                        </a:rPr>
                        <a:t>жана</a:t>
                      </a:r>
                      <a:r>
                        <a:rPr lang="ru-RU" sz="1000" kern="1200" dirty="0">
                          <a:solidFill>
                            <a:schemeClr val="dk1"/>
                          </a:solidFill>
                          <a:effectLst/>
                          <a:latin typeface="Arial" panose="020B0604020202020204" pitchFamily="34" charset="0"/>
                          <a:ea typeface="+mn-ea"/>
                          <a:cs typeface="Arial" panose="020B0604020202020204" pitchFamily="34" charset="0"/>
                        </a:rPr>
                        <a:t> </a:t>
                      </a:r>
                      <a:r>
                        <a:rPr lang="ru-RU" sz="1000" kern="1200" dirty="0" err="1">
                          <a:solidFill>
                            <a:schemeClr val="dk1"/>
                          </a:solidFill>
                          <a:effectLst/>
                          <a:latin typeface="Arial" panose="020B0604020202020204" pitchFamily="34" charset="0"/>
                          <a:ea typeface="+mn-ea"/>
                          <a:cs typeface="Arial" panose="020B0604020202020204" pitchFamily="34" charset="0"/>
                        </a:rPr>
                        <a:t>кемитүү</a:t>
                      </a:r>
                      <a:r>
                        <a:rPr lang="ru-RU" sz="1000" kern="1200" dirty="0">
                          <a:solidFill>
                            <a:schemeClr val="dk1"/>
                          </a:solidFill>
                          <a:effectLst/>
                          <a:latin typeface="Arial" panose="020B0604020202020204" pitchFamily="34" charset="0"/>
                          <a:ea typeface="+mn-ea"/>
                          <a:cs typeface="Arial" panose="020B0604020202020204" pitchFamily="34" charset="0"/>
                        </a:rPr>
                        <a:t> </a:t>
                      </a:r>
                      <a:r>
                        <a:rPr lang="ru-RU" sz="1000" kern="1200" dirty="0" err="1">
                          <a:solidFill>
                            <a:schemeClr val="dk1"/>
                          </a:solidFill>
                          <a:effectLst/>
                          <a:latin typeface="Arial" panose="020B0604020202020204" pitchFamily="34" charset="0"/>
                          <a:ea typeface="+mn-ea"/>
                          <a:cs typeface="Arial" panose="020B0604020202020204" pitchFamily="34" charset="0"/>
                        </a:rPr>
                        <a:t>көндүмү</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ru-RU" sz="1000" dirty="0">
                          <a:effectLst/>
                        </a:rPr>
                        <a:t>Тест (</a:t>
                      </a:r>
                      <a:r>
                        <a:rPr lang="ru-RU" sz="1000" dirty="0" err="1">
                          <a:effectLst/>
                        </a:rPr>
                        <a:t>чыгарып</a:t>
                      </a:r>
                      <a:r>
                        <a:rPr lang="ru-RU" sz="1000" dirty="0">
                          <a:effectLst/>
                        </a:rPr>
                        <a:t> </a:t>
                      </a:r>
                      <a:r>
                        <a:rPr lang="ru-RU" sz="1000" dirty="0" err="1">
                          <a:effectLst/>
                        </a:rPr>
                        <a:t>алуу</a:t>
                      </a:r>
                      <a:r>
                        <a:rPr lang="ru-RU" sz="10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ru-RU" sz="1000" dirty="0">
                          <a:effectLst/>
                        </a:rPr>
                        <a:t>20- 30- ноябрь</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ru-RU" sz="1000" dirty="0">
                          <a:effectLst/>
                        </a:rPr>
                        <a:t>2 -</a:t>
                      </a:r>
                      <a:r>
                        <a:rPr lang="ru-RU" sz="1000" dirty="0" err="1">
                          <a:effectLst/>
                        </a:rPr>
                        <a:t>чейрек</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ru-RU" sz="1000" dirty="0" err="1">
                          <a:effectLst/>
                        </a:rPr>
                        <a:t>Жекече</a:t>
                      </a:r>
                      <a:r>
                        <a:rPr lang="ru-RU" sz="1000" dirty="0">
                          <a:effectLst/>
                        </a:rPr>
                        <a:t>/</a:t>
                      </a:r>
                      <a:r>
                        <a:rPr lang="ru-RU" sz="1000" dirty="0" err="1">
                          <a:effectLst/>
                        </a:rPr>
                        <a:t>топто</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5944488"/>
                  </a:ext>
                </a:extLst>
              </a:tr>
              <a:tr h="734075">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5566982"/>
                  </a:ext>
                </a:extLst>
              </a:tr>
              <a:tr h="734075">
                <a:tc>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999336"/>
                  </a:ext>
                </a:extLst>
              </a:tr>
            </a:tbl>
          </a:graphicData>
        </a:graphic>
      </p:graphicFrame>
      <p:sp>
        <p:nvSpPr>
          <p:cNvPr id="4" name="Footer Placeholder 3">
            <a:extLst>
              <a:ext uri="{FF2B5EF4-FFF2-40B4-BE49-F238E27FC236}">
                <a16:creationId xmlns:a16="http://schemas.microsoft.com/office/drawing/2014/main" id="{7061A6FF-436D-487A-BC55-6D8DD688B207}"/>
              </a:ext>
            </a:extLst>
          </p:cNvPr>
          <p:cNvSpPr>
            <a:spLocks noGrp="1"/>
          </p:cNvSpPr>
          <p:nvPr>
            <p:ph type="ftr" sz="quarter" idx="10"/>
          </p:nvPr>
        </p:nvSpPr>
        <p:spPr/>
        <p:txBody>
          <a:bodyPr/>
          <a:lstStyle/>
          <a:p>
            <a:pPr>
              <a:defRPr/>
            </a:pPr>
            <a:r>
              <a:rPr lang="ru-RU" dirty="0" err="1"/>
              <a:t>Окуу</a:t>
            </a:r>
            <a:r>
              <a:rPr lang="ru-RU" dirty="0"/>
              <a:t> </a:t>
            </a:r>
            <a:r>
              <a:rPr lang="ru-RU" dirty="0" err="1"/>
              <a:t>керемет</a:t>
            </a:r>
            <a:r>
              <a:rPr lang="ru-RU" dirty="0"/>
              <a:t>!</a:t>
            </a:r>
            <a:endParaRPr lang="en-US" dirty="0"/>
          </a:p>
        </p:txBody>
      </p:sp>
      <p:sp>
        <p:nvSpPr>
          <p:cNvPr id="5" name="Slide Number Placeholder 4">
            <a:extLst>
              <a:ext uri="{FF2B5EF4-FFF2-40B4-BE49-F238E27FC236}">
                <a16:creationId xmlns:a16="http://schemas.microsoft.com/office/drawing/2014/main" id="{AF31DDA0-5F24-4D7E-8411-DA890EC4927B}"/>
              </a:ext>
            </a:extLst>
          </p:cNvPr>
          <p:cNvSpPr>
            <a:spLocks noGrp="1"/>
          </p:cNvSpPr>
          <p:nvPr>
            <p:ph type="sldNum" sz="quarter" idx="11"/>
          </p:nvPr>
        </p:nvSpPr>
        <p:spPr/>
        <p:txBody>
          <a:bodyPr/>
          <a:lstStyle/>
          <a:p>
            <a:fld id="{F4A9E69A-31C3-4AB5-99F0-11DE1AC697B9}" type="slidenum">
              <a:rPr lang="en-US" altLang="en-US" smtClean="0"/>
              <a:pPr/>
              <a:t>12</a:t>
            </a:fld>
            <a:endParaRPr lang="en-US" altLang="en-US"/>
          </a:p>
        </p:txBody>
      </p:sp>
    </p:spTree>
    <p:extLst>
      <p:ext uri="{BB962C8B-B14F-4D97-AF65-F5344CB8AC3E}">
        <p14:creationId xmlns:p14="http://schemas.microsoft.com/office/powerpoint/2010/main" val="1459516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B073-CA56-4F68-BA4A-2D28EE052CE6}"/>
              </a:ext>
            </a:extLst>
          </p:cNvPr>
          <p:cNvSpPr>
            <a:spLocks noGrp="1"/>
          </p:cNvSpPr>
          <p:nvPr>
            <p:ph type="title"/>
          </p:nvPr>
        </p:nvSpPr>
        <p:spPr>
          <a:xfrm>
            <a:off x="555475" y="134420"/>
            <a:ext cx="7772400" cy="461665"/>
          </a:xfrm>
        </p:spPr>
        <p:txBody>
          <a:bodyPr/>
          <a:lstStyle/>
          <a:p>
            <a:r>
              <a:rPr lang="ru-RU" dirty="0"/>
              <a:t>Жыйынтыктоо</a:t>
            </a:r>
            <a:endParaRPr lang="en-US" dirty="0"/>
          </a:p>
        </p:txBody>
      </p:sp>
      <p:sp>
        <p:nvSpPr>
          <p:cNvPr id="3" name="Content Placeholder 2">
            <a:extLst>
              <a:ext uri="{FF2B5EF4-FFF2-40B4-BE49-F238E27FC236}">
                <a16:creationId xmlns:a16="http://schemas.microsoft.com/office/drawing/2014/main" id="{C240C2D1-931A-46FC-AF4B-3F2A0588DEE2}"/>
              </a:ext>
            </a:extLst>
          </p:cNvPr>
          <p:cNvSpPr>
            <a:spLocks noGrp="1"/>
          </p:cNvSpPr>
          <p:nvPr>
            <p:ph idx="1"/>
          </p:nvPr>
        </p:nvSpPr>
        <p:spPr>
          <a:xfrm>
            <a:off x="250371" y="783771"/>
            <a:ext cx="8207829" cy="4266584"/>
          </a:xfrm>
        </p:spPr>
        <p:txBody>
          <a:bodyPr>
            <a:noAutofit/>
          </a:bodyPr>
          <a:lstStyle/>
          <a:p>
            <a:r>
              <a:rPr lang="ky-KG"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Калыптандыруучу баалоо</a:t>
            </a:r>
            <a:r>
              <a:rPr lang="ky-KG"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математикага окутуу процессинин маанилүү бөлүгү, себеби баалоонун жыйынтыгында алынган маалыматтын негизинде айрым окуучуларга же окуучулардын топторуна алардын окуу көндүмдөрүнүн өнүгүү деңгээлине жараша колдоо көрсөтүүгө жана аларды окутуу усулдарын аныктоого мүмкүндүк берет.</a:t>
            </a:r>
          </a:p>
          <a:p>
            <a:r>
              <a:rPr lang="ky-KG" sz="1400" b="1" dirty="0" err="1">
                <a:solidFill>
                  <a:schemeClr val="tx1"/>
                </a:solidFill>
                <a:latin typeface="Arial" panose="020B0604020202020204" pitchFamily="34" charset="0"/>
                <a:cs typeface="Arial" panose="020B0604020202020204" pitchFamily="34" charset="0"/>
              </a:rPr>
              <a:t>BaalooApp</a:t>
            </a:r>
            <a:r>
              <a:rPr lang="ky-KG" sz="1400" b="1" dirty="0">
                <a:solidFill>
                  <a:schemeClr val="tx1"/>
                </a:solidFill>
                <a:latin typeface="Arial" panose="020B0604020202020204" pitchFamily="34" charset="0"/>
                <a:cs typeface="Arial" panose="020B0604020202020204" pitchFamily="34" charset="0"/>
              </a:rPr>
              <a:t> </a:t>
            </a:r>
            <a:r>
              <a:rPr lang="ky-KG" sz="1400" b="1" dirty="0" err="1">
                <a:solidFill>
                  <a:schemeClr val="tx1"/>
                </a:solidFill>
                <a:latin typeface="Arial" panose="020B0604020202020204" pitchFamily="34" charset="0"/>
                <a:cs typeface="Arial" panose="020B0604020202020204" pitchFamily="34" charset="0"/>
              </a:rPr>
              <a:t>тиркемесин</a:t>
            </a:r>
            <a:r>
              <a:rPr lang="ky-KG" sz="1400" b="1" dirty="0">
                <a:solidFill>
                  <a:schemeClr val="tx1"/>
                </a:solidFill>
                <a:latin typeface="Arial" panose="020B0604020202020204" pitchFamily="34" charset="0"/>
                <a:cs typeface="Arial" panose="020B0604020202020204" pitchFamily="34" charset="0"/>
              </a:rPr>
              <a:t> дайыма колдонуу жана андагы сунуштарды аткаруу </a:t>
            </a:r>
            <a:r>
              <a:rPr lang="ky-KG" sz="1400" dirty="0">
                <a:solidFill>
                  <a:schemeClr val="tx1"/>
                </a:solidFill>
                <a:latin typeface="Arial" panose="020B0604020202020204" pitchFamily="34" charset="0"/>
                <a:cs typeface="Arial" panose="020B0604020202020204" pitchFamily="34" charset="0"/>
              </a:rPr>
              <a:t>мугалимге окутууну </a:t>
            </a:r>
            <a:r>
              <a:rPr lang="ky-KG" sz="1400" dirty="0" err="1">
                <a:solidFill>
                  <a:schemeClr val="tx1"/>
                </a:solidFill>
                <a:latin typeface="Arial" panose="020B0604020202020204" pitchFamily="34" charset="0"/>
                <a:cs typeface="Arial" panose="020B0604020202020204" pitchFamily="34" charset="0"/>
              </a:rPr>
              <a:t>дифференциациялап</a:t>
            </a:r>
            <a:r>
              <a:rPr lang="ky-KG" sz="1400" dirty="0">
                <a:solidFill>
                  <a:schemeClr val="tx1"/>
                </a:solidFill>
                <a:latin typeface="Arial" panose="020B0604020202020204" pitchFamily="34" charset="0"/>
                <a:cs typeface="Arial" panose="020B0604020202020204" pitchFamily="34" charset="0"/>
              </a:rPr>
              <a:t>, окуучунун окуу жана окуганын түшүнүү   </a:t>
            </a:r>
            <a:r>
              <a:rPr lang="ky-KG" sz="1400" dirty="0" err="1">
                <a:solidFill>
                  <a:schemeClr val="tx1"/>
                </a:solidFill>
                <a:latin typeface="Arial" panose="020B0604020202020204" pitchFamily="34" charset="0"/>
                <a:cs typeface="Arial" panose="020B0604020202020204" pitchFamily="34" charset="0"/>
              </a:rPr>
              <a:t>көндүмүн</a:t>
            </a:r>
            <a:r>
              <a:rPr lang="ky-KG" sz="1400" dirty="0">
                <a:solidFill>
                  <a:schemeClr val="tx1"/>
                </a:solidFill>
                <a:latin typeface="Arial" panose="020B0604020202020204" pitchFamily="34" charset="0"/>
                <a:cs typeface="Arial" panose="020B0604020202020204" pitchFamily="34" charset="0"/>
              </a:rPr>
              <a:t> жакшыртууга жардам берет.</a:t>
            </a:r>
          </a:p>
          <a:p>
            <a:r>
              <a:rPr lang="ky-KG" sz="1400" dirty="0">
                <a:solidFill>
                  <a:schemeClr val="tx1"/>
                </a:solidFill>
                <a:latin typeface="Arial" panose="020B0604020202020204" pitchFamily="34" charset="0"/>
                <a:cs typeface="Arial" panose="020B0604020202020204" pitchFamily="34" charset="0"/>
              </a:rPr>
              <a:t>Долбоор Тиркемени өздөштүрүүгө колдоо көрсөтүп, анын  колдонулушуна  байкоо </a:t>
            </a:r>
            <a:r>
              <a:rPr lang="ky-KG" sz="1400" dirty="0" err="1">
                <a:solidFill>
                  <a:schemeClr val="tx1"/>
                </a:solidFill>
                <a:latin typeface="Arial" panose="020B0604020202020204" pitchFamily="34" charset="0"/>
                <a:cs typeface="Arial" panose="020B0604020202020204" pitchFamily="34" charset="0"/>
              </a:rPr>
              <a:t>жургузуп</a:t>
            </a:r>
            <a:r>
              <a:rPr lang="ky-KG" sz="1400" dirty="0">
                <a:solidFill>
                  <a:schemeClr val="tx1"/>
                </a:solidFill>
                <a:latin typeface="Arial" panose="020B0604020202020204" pitchFamily="34" charset="0"/>
                <a:cs typeface="Arial" panose="020B0604020202020204" pitchFamily="34" charset="0"/>
              </a:rPr>
              <a:t> турат.</a:t>
            </a:r>
          </a:p>
          <a:p>
            <a:r>
              <a:rPr lang="ky-KG" sz="1400" dirty="0">
                <a:solidFill>
                  <a:schemeClr val="tx1"/>
                </a:solidFill>
                <a:latin typeface="Arial" panose="020B0604020202020204" pitchFamily="34" charset="0"/>
                <a:cs typeface="Arial" panose="020B0604020202020204" pitchFamily="34" charset="0"/>
              </a:rPr>
              <a:t>Ноябрь айында мектептердин  директорлору, окуу бөлүмүнүн башчылары (завучтар) , РайБББ/ШаарБББ методисттери BaalooApp  боюнча окутуудан өтүшөт, ар бир мектеп программа жуктөлгөн бирден планшет жана окуучулар колдоно турган материал менен камсыз болушат. Семинардан кийин  завучтар кошумча сабактарды жана консультацияларды өтуп беришет. </a:t>
            </a:r>
          </a:p>
          <a:p>
            <a:r>
              <a:rPr lang="ky-KG" sz="1400" dirty="0">
                <a:solidFill>
                  <a:schemeClr val="tx1"/>
                </a:solidFill>
                <a:latin typeface="Arial" panose="020B0604020202020204" pitchFamily="34" charset="0"/>
                <a:cs typeface="Arial" panose="020B0604020202020204" pitchFamily="34" charset="0"/>
              </a:rPr>
              <a:t>Мектеп жана район деңгээлинде окутууну жакшыртуу максатында жыйынтыктарды </a:t>
            </a:r>
            <a:r>
              <a:rPr lang="ky-KG" sz="1400" dirty="0" err="1">
                <a:solidFill>
                  <a:schemeClr val="tx1"/>
                </a:solidFill>
                <a:latin typeface="Arial" panose="020B0604020202020204" pitchFamily="34" charset="0"/>
                <a:cs typeface="Arial" panose="020B0604020202020204" pitchFamily="34" charset="0"/>
              </a:rPr>
              <a:t>анализдөөгө</a:t>
            </a:r>
            <a:r>
              <a:rPr lang="ky-KG" sz="1400" dirty="0">
                <a:solidFill>
                  <a:schemeClr val="tx1"/>
                </a:solidFill>
                <a:latin typeface="Arial" panose="020B0604020202020204" pitchFamily="34" charset="0"/>
                <a:cs typeface="Arial" panose="020B0604020202020204" pitchFamily="34" charset="0"/>
              </a:rPr>
              <a:t> арналган тажырыйба алмашуу семинарлары уюштурулат. Бирок окуучулардын жекече </a:t>
            </a:r>
            <a:r>
              <a:rPr lang="ky-KG" sz="1400" dirty="0" err="1">
                <a:solidFill>
                  <a:schemeClr val="tx1"/>
                </a:solidFill>
                <a:latin typeface="Arial" panose="020B0604020202020204" pitchFamily="34" charset="0"/>
                <a:cs typeface="Arial" panose="020B0604020202020204" pitchFamily="34" charset="0"/>
              </a:rPr>
              <a:t>жыйынтыктарын</a:t>
            </a:r>
            <a:r>
              <a:rPr lang="ky-KG" sz="1400" dirty="0">
                <a:solidFill>
                  <a:schemeClr val="tx1"/>
                </a:solidFill>
                <a:latin typeface="Arial" panose="020B0604020202020204" pitchFamily="34" charset="0"/>
                <a:cs typeface="Arial" panose="020B0604020202020204" pitchFamily="34" charset="0"/>
              </a:rPr>
              <a:t> (маалыматтарын) мугалим өзү гана өз тажырыйбасында колдоно алат.  </a:t>
            </a:r>
          </a:p>
        </p:txBody>
      </p:sp>
      <p:sp>
        <p:nvSpPr>
          <p:cNvPr id="4" name="Footer Placeholder 3">
            <a:extLst>
              <a:ext uri="{FF2B5EF4-FFF2-40B4-BE49-F238E27FC236}">
                <a16:creationId xmlns:a16="http://schemas.microsoft.com/office/drawing/2014/main" id="{6D2B453A-0519-477B-BEA0-17818091B60B}"/>
              </a:ext>
            </a:extLst>
          </p:cNvPr>
          <p:cNvSpPr>
            <a:spLocks noGrp="1"/>
          </p:cNvSpPr>
          <p:nvPr>
            <p:ph type="ftr" sz="quarter" idx="10"/>
          </p:nvPr>
        </p:nvSpPr>
        <p:spPr/>
        <p:txBody>
          <a:bodyPr/>
          <a:lstStyle/>
          <a:p>
            <a:pPr>
              <a:defRPr/>
            </a:pPr>
            <a:r>
              <a:rPr lang="ru-RU" dirty="0" err="1"/>
              <a:t>Окуу</a:t>
            </a:r>
            <a:r>
              <a:rPr lang="ru-RU" dirty="0"/>
              <a:t> </a:t>
            </a:r>
            <a:r>
              <a:rPr lang="ru-RU" dirty="0" err="1"/>
              <a:t>керемет</a:t>
            </a:r>
            <a:r>
              <a:rPr lang="ru-RU" dirty="0"/>
              <a:t>!</a:t>
            </a:r>
            <a:endParaRPr lang="en-US" dirty="0"/>
          </a:p>
        </p:txBody>
      </p:sp>
      <p:sp>
        <p:nvSpPr>
          <p:cNvPr id="5" name="Slide Number Placeholder 4">
            <a:extLst>
              <a:ext uri="{FF2B5EF4-FFF2-40B4-BE49-F238E27FC236}">
                <a16:creationId xmlns:a16="http://schemas.microsoft.com/office/drawing/2014/main" id="{A167ECF6-BBF5-4515-B229-3BCEC912461D}"/>
              </a:ext>
            </a:extLst>
          </p:cNvPr>
          <p:cNvSpPr>
            <a:spLocks noGrp="1"/>
          </p:cNvSpPr>
          <p:nvPr>
            <p:ph type="sldNum" sz="quarter" idx="11"/>
          </p:nvPr>
        </p:nvSpPr>
        <p:spPr/>
        <p:txBody>
          <a:bodyPr/>
          <a:lstStyle/>
          <a:p>
            <a:fld id="{F4A9E69A-31C3-4AB5-99F0-11DE1AC697B9}" type="slidenum">
              <a:rPr lang="en-US" altLang="en-US" smtClean="0"/>
              <a:pPr/>
              <a:t>13</a:t>
            </a:fld>
            <a:endParaRPr lang="en-US" altLang="en-US"/>
          </a:p>
        </p:txBody>
      </p:sp>
    </p:spTree>
    <p:extLst>
      <p:ext uri="{BB962C8B-B14F-4D97-AF65-F5344CB8AC3E}">
        <p14:creationId xmlns:p14="http://schemas.microsoft.com/office/powerpoint/2010/main" val="149586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rot="16200000">
            <a:off x="7862313" y="1098609"/>
            <a:ext cx="2073910" cy="184666"/>
          </a:xfrm>
        </p:spPr>
        <p:txBody>
          <a:bodyPr/>
          <a:lstStyle/>
          <a:p>
            <a:r>
              <a:rPr lang="ru-RU" dirty="0"/>
              <a:t>ФОТО: «ОКУУ КЕРЕМЕТ!»</a:t>
            </a:r>
            <a:endParaRPr lang="en-US" dirty="0"/>
          </a:p>
        </p:txBody>
      </p:sp>
      <p:sp>
        <p:nvSpPr>
          <p:cNvPr id="5" name="Date Placeholder 4"/>
          <p:cNvSpPr>
            <a:spLocks noGrp="1"/>
          </p:cNvSpPr>
          <p:nvPr>
            <p:ph type="dt" sz="half" idx="2"/>
          </p:nvPr>
        </p:nvSpPr>
        <p:spPr/>
        <p:txBody>
          <a:bodyPr/>
          <a:lstStyle/>
          <a:p>
            <a:fld id="{BCCE5460-4FB7-5647-9AB1-CEF5116A5DCA}" type="datetime1">
              <a:rPr lang="en-US" smtClean="0"/>
              <a:pPr/>
              <a:t>10/13/2022</a:t>
            </a:fld>
            <a:endParaRPr lang="en-US"/>
          </a:p>
        </p:txBody>
      </p:sp>
      <p:sp>
        <p:nvSpPr>
          <p:cNvPr id="7" name="Slide Number Placeholder 6"/>
          <p:cNvSpPr>
            <a:spLocks noGrp="1"/>
          </p:cNvSpPr>
          <p:nvPr>
            <p:ph type="sldNum" sz="quarter" idx="4"/>
          </p:nvPr>
        </p:nvSpPr>
        <p:spPr/>
        <p:txBody>
          <a:bodyPr/>
          <a:lstStyle/>
          <a:p>
            <a:fld id="{42782948-4DBE-204D-AB9E-B65E067054AE}" type="slidenum">
              <a:rPr lang="en-US" smtClean="0"/>
              <a:pPr/>
              <a:t>14</a:t>
            </a:fld>
            <a:endParaRPr lang="en-US"/>
          </a:p>
        </p:txBody>
      </p:sp>
      <p:sp>
        <p:nvSpPr>
          <p:cNvPr id="12" name="Subtitle 11"/>
          <p:cNvSpPr>
            <a:spLocks noGrp="1"/>
          </p:cNvSpPr>
          <p:nvPr>
            <p:ph type="subTitle" idx="1"/>
          </p:nvPr>
        </p:nvSpPr>
        <p:spPr/>
        <p:txBody>
          <a:bodyPr>
            <a:normAutofit fontScale="92500" lnSpcReduction="20000"/>
          </a:bodyPr>
          <a:lstStyle/>
          <a:p>
            <a:r>
              <a:rPr lang="ru-RU" dirty="0"/>
              <a:t> </a:t>
            </a:r>
            <a:r>
              <a:rPr lang="en-US" dirty="0"/>
              <a:t>USAID</a:t>
            </a:r>
            <a:r>
              <a:rPr lang="ky-KG" dirty="0"/>
              <a:t> дин </a:t>
            </a:r>
            <a:r>
              <a:rPr lang="en-US" dirty="0"/>
              <a:t> </a:t>
            </a:r>
            <a:r>
              <a:rPr lang="ru-RU" dirty="0"/>
              <a:t>«</a:t>
            </a:r>
            <a:r>
              <a:rPr lang="ru-RU" dirty="0" err="1"/>
              <a:t>Окуу</a:t>
            </a:r>
            <a:r>
              <a:rPr lang="ru-RU" dirty="0"/>
              <a:t> </a:t>
            </a:r>
            <a:r>
              <a:rPr lang="ru-RU" dirty="0" err="1"/>
              <a:t>керемет</a:t>
            </a:r>
            <a:r>
              <a:rPr lang="ru-RU" dirty="0"/>
              <a:t>!» </a:t>
            </a:r>
            <a:r>
              <a:rPr lang="ru-RU" dirty="0" err="1"/>
              <a:t>долбоору</a:t>
            </a:r>
            <a:endParaRPr lang="ru-RU" dirty="0"/>
          </a:p>
          <a:p>
            <a:r>
              <a:rPr lang="ru-RU" dirty="0"/>
              <a:t> Бишкек </a:t>
            </a:r>
            <a:r>
              <a:rPr lang="ru-RU" dirty="0" err="1"/>
              <a:t>шаары</a:t>
            </a:r>
            <a:endParaRPr lang="ru-RU" dirty="0"/>
          </a:p>
          <a:p>
            <a:r>
              <a:rPr lang="ru-RU" dirty="0" err="1"/>
              <a:t>Эркиндик</a:t>
            </a:r>
            <a:r>
              <a:rPr lang="ru-RU" dirty="0"/>
              <a:t> бульвары, 30/1 </a:t>
            </a:r>
          </a:p>
          <a:p>
            <a:endParaRPr lang="ru-RU" dirty="0"/>
          </a:p>
          <a:p>
            <a:endParaRPr lang="en-US" dirty="0"/>
          </a:p>
        </p:txBody>
      </p:sp>
      <p:sp>
        <p:nvSpPr>
          <p:cNvPr id="6" name="Footer Placeholder 5"/>
          <p:cNvSpPr>
            <a:spLocks noGrp="1"/>
          </p:cNvSpPr>
          <p:nvPr>
            <p:ph type="ftr" sz="quarter" idx="4294967295"/>
          </p:nvPr>
        </p:nvSpPr>
        <p:spPr>
          <a:xfrm>
            <a:off x="3124200" y="4849813"/>
            <a:ext cx="2895600" cy="185737"/>
          </a:xfrm>
        </p:spPr>
        <p:txBody>
          <a:bodyPr/>
          <a:lstStyle/>
          <a:p>
            <a:r>
              <a:rPr lang="ru-RU" dirty="0">
                <a:solidFill>
                  <a:schemeClr val="bg1"/>
                </a:solidFill>
              </a:rPr>
              <a:t>«Окуу керемет!»</a:t>
            </a:r>
            <a:endParaRPr lang="en-US" dirty="0">
              <a:solidFill>
                <a:schemeClr val="bg1"/>
              </a:solidFill>
            </a:endParaRPr>
          </a:p>
        </p:txBody>
      </p:sp>
    </p:spTree>
    <p:extLst>
      <p:ext uri="{BB962C8B-B14F-4D97-AF65-F5344CB8AC3E}">
        <p14:creationId xmlns:p14="http://schemas.microsoft.com/office/powerpoint/2010/main" val="205063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03F355F-7C3D-4F1F-A57B-4D696CC0DC23}"/>
              </a:ext>
            </a:extLst>
          </p:cNvPr>
          <p:cNvSpPr>
            <a:spLocks noGrp="1"/>
          </p:cNvSpPr>
          <p:nvPr>
            <p:ph sz="half" idx="2"/>
          </p:nvPr>
        </p:nvSpPr>
        <p:spPr>
          <a:xfrm>
            <a:off x="686104" y="3593805"/>
            <a:ext cx="7772400" cy="903582"/>
          </a:xfrm>
        </p:spPr>
        <p:txBody>
          <a:bodyPr>
            <a:normAutofit fontScale="92500"/>
          </a:bodyPr>
          <a:lstStyle/>
          <a:p>
            <a:pPr marL="0" indent="0" algn="ctr">
              <a:buNone/>
            </a:pPr>
            <a:r>
              <a:rPr lang="ru-RU" b="0" i="0" u="none" strike="noStrike" dirty="0" err="1">
                <a:solidFill>
                  <a:srgbClr val="6C6463"/>
                </a:solidFill>
                <a:effectLst/>
                <a:latin typeface="Arial" panose="020B0604020202020204" pitchFamily="34" charset="0"/>
              </a:rPr>
              <a:t>Бул</a:t>
            </a:r>
            <a:r>
              <a:rPr lang="ru-RU" b="0" i="0" u="none" strike="noStrike" dirty="0">
                <a:solidFill>
                  <a:srgbClr val="6C6463"/>
                </a:solidFill>
                <a:effectLst/>
                <a:latin typeface="Arial" panose="020B0604020202020204" pitchFamily="34" charset="0"/>
              </a:rPr>
              <a:t> презентация </a:t>
            </a:r>
            <a:r>
              <a:rPr lang="ru-RU" b="0" i="0" u="none" strike="noStrike" dirty="0" err="1">
                <a:solidFill>
                  <a:srgbClr val="6C6463"/>
                </a:solidFill>
                <a:effectLst/>
                <a:latin typeface="Arial" panose="020B0604020202020204" pitchFamily="34" charset="0"/>
              </a:rPr>
              <a:t>АКШнын</a:t>
            </a:r>
            <a:r>
              <a:rPr lang="ru-RU" b="0" i="0" u="none" strike="noStrike" dirty="0">
                <a:solidFill>
                  <a:srgbClr val="6C6463"/>
                </a:solidFill>
                <a:effectLst/>
                <a:latin typeface="Arial" panose="020B0604020202020204" pitchFamily="34" charset="0"/>
              </a:rPr>
              <a:t> эл </a:t>
            </a:r>
            <a:r>
              <a:rPr lang="ru-RU" b="0" i="0" u="none" strike="noStrike" dirty="0" err="1">
                <a:solidFill>
                  <a:srgbClr val="6C6463"/>
                </a:solidFill>
                <a:effectLst/>
                <a:latin typeface="Arial" panose="020B0604020202020204" pitchFamily="34" charset="0"/>
              </a:rPr>
              <a:t>аралык</a:t>
            </a:r>
            <a:r>
              <a:rPr lang="ru-RU" b="0" i="0" u="none" strike="noStrike" dirty="0">
                <a:solidFill>
                  <a:srgbClr val="6C6463"/>
                </a:solidFill>
                <a:effectLst/>
                <a:latin typeface="Arial" panose="020B0604020202020204" pitchFamily="34" charset="0"/>
              </a:rPr>
              <a:t> </a:t>
            </a:r>
            <a:r>
              <a:rPr lang="ru-RU" b="0" i="0" u="none" strike="noStrike" dirty="0" err="1">
                <a:solidFill>
                  <a:srgbClr val="6C6463"/>
                </a:solidFill>
                <a:effectLst/>
                <a:latin typeface="Arial" panose="020B0604020202020204" pitchFamily="34" charset="0"/>
              </a:rPr>
              <a:t>өнүктүрүү</a:t>
            </a:r>
            <a:r>
              <a:rPr lang="ru-RU" b="0" i="0" u="none" strike="noStrike" dirty="0">
                <a:solidFill>
                  <a:srgbClr val="6C6463"/>
                </a:solidFill>
                <a:effectLst/>
                <a:latin typeface="Arial" panose="020B0604020202020204" pitchFamily="34" charset="0"/>
              </a:rPr>
              <a:t> боюнча </a:t>
            </a:r>
            <a:r>
              <a:rPr lang="ru-RU" b="0" i="0" u="none" strike="noStrike" dirty="0" err="1">
                <a:solidFill>
                  <a:srgbClr val="6C6463"/>
                </a:solidFill>
                <a:effectLst/>
                <a:latin typeface="Arial" panose="020B0604020202020204" pitchFamily="34" charset="0"/>
              </a:rPr>
              <a:t>агенттиги</a:t>
            </a:r>
            <a:r>
              <a:rPr lang="ru-RU" b="0" i="0" u="none" strike="noStrike" dirty="0">
                <a:solidFill>
                  <a:srgbClr val="6C6463"/>
                </a:solidFill>
                <a:effectLst/>
                <a:latin typeface="Arial" panose="020B0604020202020204" pitchFamily="34" charset="0"/>
              </a:rPr>
              <a:t> (</a:t>
            </a:r>
            <a:r>
              <a:rPr lang="en-US" b="0" i="0" u="none" strike="noStrike" dirty="0">
                <a:solidFill>
                  <a:srgbClr val="6C6463"/>
                </a:solidFill>
                <a:effectLst/>
                <a:latin typeface="Arial" panose="020B0604020202020204" pitchFamily="34" charset="0"/>
              </a:rPr>
              <a:t>USAID) </a:t>
            </a:r>
            <a:r>
              <a:rPr lang="ru-RU" b="0" i="0" u="none" strike="noStrike" dirty="0">
                <a:solidFill>
                  <a:srgbClr val="6C6463"/>
                </a:solidFill>
                <a:effectLst/>
                <a:latin typeface="Arial" panose="020B0604020202020204" pitchFamily="34" charset="0"/>
              </a:rPr>
              <a:t>аркылуу </a:t>
            </a:r>
            <a:r>
              <a:rPr lang="ru-RU" b="0" i="0" u="none" strike="noStrike" dirty="0" err="1">
                <a:solidFill>
                  <a:srgbClr val="6C6463"/>
                </a:solidFill>
                <a:effectLst/>
                <a:latin typeface="Arial" panose="020B0604020202020204" pitchFamily="34" charset="0"/>
              </a:rPr>
              <a:t>көрсөтүлгөн</a:t>
            </a:r>
            <a:r>
              <a:rPr lang="ru-RU" b="0" i="0" u="none" strike="noStrike" dirty="0">
                <a:solidFill>
                  <a:srgbClr val="6C6463"/>
                </a:solidFill>
                <a:effectLst/>
                <a:latin typeface="Arial" panose="020B0604020202020204" pitchFamily="34" charset="0"/>
              </a:rPr>
              <a:t> Америка </a:t>
            </a:r>
            <a:r>
              <a:rPr lang="ru-RU" b="0" i="0" u="none" strike="noStrike" dirty="0" err="1">
                <a:solidFill>
                  <a:srgbClr val="6C6463"/>
                </a:solidFill>
                <a:effectLst/>
                <a:latin typeface="Arial" panose="020B0604020202020204" pitchFamily="34" charset="0"/>
              </a:rPr>
              <a:t>элинин</a:t>
            </a:r>
            <a:r>
              <a:rPr lang="ru-RU" b="0" i="0" u="none" strike="noStrike" dirty="0">
                <a:solidFill>
                  <a:srgbClr val="6C6463"/>
                </a:solidFill>
                <a:effectLst/>
                <a:latin typeface="Arial" panose="020B0604020202020204" pitchFamily="34" charset="0"/>
              </a:rPr>
              <a:t> </a:t>
            </a:r>
            <a:r>
              <a:rPr lang="ru-RU" b="0" i="0" u="none" strike="noStrike" dirty="0" err="1">
                <a:solidFill>
                  <a:srgbClr val="6C6463"/>
                </a:solidFill>
                <a:effectLst/>
                <a:latin typeface="Arial" panose="020B0604020202020204" pitchFamily="34" charset="0"/>
              </a:rPr>
              <a:t>колдоосу</a:t>
            </a:r>
            <a:r>
              <a:rPr lang="ru-RU" b="0" i="0" u="none" strike="noStrike" dirty="0">
                <a:solidFill>
                  <a:srgbClr val="6C6463"/>
                </a:solidFill>
                <a:effectLst/>
                <a:latin typeface="Arial" panose="020B0604020202020204" pitchFamily="34" charset="0"/>
              </a:rPr>
              <a:t> менен </a:t>
            </a:r>
            <a:r>
              <a:rPr lang="ru-RU" b="0" i="0" u="none" strike="noStrike" dirty="0" err="1">
                <a:solidFill>
                  <a:srgbClr val="6C6463"/>
                </a:solidFill>
                <a:effectLst/>
                <a:latin typeface="Arial" panose="020B0604020202020204" pitchFamily="34" charset="0"/>
              </a:rPr>
              <a:t>даярдалды</a:t>
            </a:r>
            <a:r>
              <a:rPr lang="ru-RU" b="0" i="0" u="none" strike="noStrike" dirty="0">
                <a:solidFill>
                  <a:srgbClr val="6C6463"/>
                </a:solidFill>
                <a:effectLst/>
                <a:latin typeface="Arial" panose="020B0604020202020204" pitchFamily="34" charset="0"/>
              </a:rPr>
              <a:t>. </a:t>
            </a:r>
            <a:r>
              <a:rPr lang="ru-RU" b="0" i="0" u="none" strike="noStrike" dirty="0" err="1">
                <a:solidFill>
                  <a:srgbClr val="6C6463"/>
                </a:solidFill>
                <a:effectLst/>
                <a:latin typeface="Arial" panose="020B0604020202020204" pitchFamily="34" charset="0"/>
              </a:rPr>
              <a:t>Презентациянын</a:t>
            </a:r>
            <a:r>
              <a:rPr lang="ru-RU" b="0" i="0" u="none" strike="noStrike" dirty="0">
                <a:solidFill>
                  <a:srgbClr val="6C6463"/>
                </a:solidFill>
                <a:effectLst/>
                <a:latin typeface="Arial" panose="020B0604020202020204" pitchFamily="34" charset="0"/>
              </a:rPr>
              <a:t> </a:t>
            </a:r>
            <a:r>
              <a:rPr lang="ru-RU" b="0" i="0" u="none" strike="noStrike" dirty="0" err="1">
                <a:solidFill>
                  <a:srgbClr val="6C6463"/>
                </a:solidFill>
                <a:effectLst/>
                <a:latin typeface="Arial" panose="020B0604020202020204" pitchFamily="34" charset="0"/>
              </a:rPr>
              <a:t>мазмуну</a:t>
            </a:r>
            <a:r>
              <a:rPr lang="ru-RU" b="0" i="0" u="none" strike="noStrike" dirty="0">
                <a:solidFill>
                  <a:srgbClr val="6C6463"/>
                </a:solidFill>
                <a:effectLst/>
                <a:latin typeface="Arial" panose="020B0604020202020204" pitchFamily="34" charset="0"/>
              </a:rPr>
              <a:t> </a:t>
            </a:r>
            <a:r>
              <a:rPr lang="en-US" b="0" i="0" u="none" strike="noStrike" dirty="0">
                <a:solidFill>
                  <a:srgbClr val="6C6463"/>
                </a:solidFill>
                <a:effectLst/>
                <a:latin typeface="Arial" panose="020B0604020202020204" pitchFamily="34" charset="0"/>
              </a:rPr>
              <a:t>USAID</a:t>
            </a:r>
            <a:r>
              <a:rPr lang="ru-RU" b="0" i="0" u="none" strike="noStrike" dirty="0">
                <a:solidFill>
                  <a:srgbClr val="6C6463"/>
                </a:solidFill>
                <a:effectLst/>
                <a:latin typeface="Arial" panose="020B0604020202020204" pitchFamily="34" charset="0"/>
              </a:rPr>
              <a:t>дин же АКШ </a:t>
            </a:r>
            <a:r>
              <a:rPr lang="ru-RU" b="0" i="0" u="none" strike="noStrike" dirty="0" err="1">
                <a:solidFill>
                  <a:srgbClr val="6C6463"/>
                </a:solidFill>
                <a:effectLst/>
                <a:latin typeface="Arial" panose="020B0604020202020204" pitchFamily="34" charset="0"/>
              </a:rPr>
              <a:t>Өкмөтүнүн</a:t>
            </a:r>
            <a:r>
              <a:rPr lang="ru-RU" b="0" i="0" u="none" strike="noStrike" dirty="0">
                <a:solidFill>
                  <a:srgbClr val="6C6463"/>
                </a:solidFill>
                <a:effectLst/>
                <a:latin typeface="Arial" panose="020B0604020202020204" pitchFamily="34" charset="0"/>
              </a:rPr>
              <a:t> </a:t>
            </a:r>
            <a:r>
              <a:rPr lang="ru-RU" b="0" i="0" u="none" strike="noStrike" dirty="0" err="1">
                <a:solidFill>
                  <a:srgbClr val="6C6463"/>
                </a:solidFill>
                <a:effectLst/>
                <a:latin typeface="Arial" panose="020B0604020202020204" pitchFamily="34" charset="0"/>
              </a:rPr>
              <a:t>пикирин</a:t>
            </a:r>
            <a:r>
              <a:rPr lang="ru-RU" b="0" i="0" u="none" strike="noStrike" dirty="0">
                <a:solidFill>
                  <a:srgbClr val="6C6463"/>
                </a:solidFill>
                <a:effectLst/>
                <a:latin typeface="Arial" panose="020B0604020202020204" pitchFamily="34" charset="0"/>
              </a:rPr>
              <a:t> </a:t>
            </a:r>
            <a:r>
              <a:rPr lang="ru-RU" b="0" i="0" u="none" strike="noStrike" dirty="0" err="1">
                <a:solidFill>
                  <a:srgbClr val="6C6463"/>
                </a:solidFill>
                <a:effectLst/>
                <a:latin typeface="Arial" panose="020B0604020202020204" pitchFamily="34" charset="0"/>
              </a:rPr>
              <a:t>милдеттүү</a:t>
            </a:r>
            <a:r>
              <a:rPr lang="ru-RU" b="0" i="0" u="none" strike="noStrike" dirty="0">
                <a:solidFill>
                  <a:srgbClr val="6C6463"/>
                </a:solidFill>
                <a:effectLst/>
                <a:latin typeface="Arial" panose="020B0604020202020204" pitchFamily="34" charset="0"/>
              </a:rPr>
              <a:t> </a:t>
            </a:r>
            <a:r>
              <a:rPr lang="ru-RU" b="0" i="0" u="none" strike="noStrike" dirty="0" err="1">
                <a:solidFill>
                  <a:srgbClr val="6C6463"/>
                </a:solidFill>
                <a:effectLst/>
                <a:latin typeface="Arial" panose="020B0604020202020204" pitchFamily="34" charset="0"/>
              </a:rPr>
              <a:t>түрдө</a:t>
            </a:r>
            <a:r>
              <a:rPr lang="ru-RU" b="0" i="0" u="none" strike="noStrike" dirty="0">
                <a:solidFill>
                  <a:srgbClr val="6C6463"/>
                </a:solidFill>
                <a:effectLst/>
                <a:latin typeface="Arial" panose="020B0604020202020204" pitchFamily="34" charset="0"/>
              </a:rPr>
              <a:t> </a:t>
            </a:r>
            <a:r>
              <a:rPr lang="ru-RU" b="0" i="0" u="none" strike="noStrike" dirty="0" err="1">
                <a:solidFill>
                  <a:srgbClr val="6C6463"/>
                </a:solidFill>
                <a:effectLst/>
                <a:latin typeface="Arial" panose="020B0604020202020204" pitchFamily="34" charset="0"/>
              </a:rPr>
              <a:t>чагылдырбайт</a:t>
            </a:r>
            <a:r>
              <a:rPr lang="ru-RU" b="0" i="0" u="none" strike="noStrike" dirty="0">
                <a:solidFill>
                  <a:srgbClr val="6C6463"/>
                </a:solidFill>
                <a:effectLst/>
                <a:latin typeface="Arial" panose="020B0604020202020204" pitchFamily="34" charset="0"/>
              </a:rPr>
              <a:t>.</a:t>
            </a:r>
            <a:r>
              <a:rPr lang="ru-RU" b="0" i="0" dirty="0">
                <a:solidFill>
                  <a:srgbClr val="000000"/>
                </a:solidFill>
                <a:effectLst/>
                <a:latin typeface="Arial" panose="020B0604020202020204" pitchFamily="34" charset="0"/>
              </a:rPr>
              <a:t>​</a:t>
            </a:r>
            <a:endParaRPr lang="en-US" dirty="0"/>
          </a:p>
        </p:txBody>
      </p:sp>
      <p:sp>
        <p:nvSpPr>
          <p:cNvPr id="2" name="Date Placeholder 1"/>
          <p:cNvSpPr>
            <a:spLocks noGrp="1"/>
          </p:cNvSpPr>
          <p:nvPr>
            <p:ph type="dt" sz="half" idx="10"/>
          </p:nvPr>
        </p:nvSpPr>
        <p:spPr/>
        <p:txBody>
          <a:bodyPr/>
          <a:lstStyle/>
          <a:p>
            <a:fld id="{40C00456-721A-A94C-800A-D5E7EE91C160}" type="datetime1">
              <a:rPr lang="en-US" smtClean="0"/>
              <a:pPr/>
              <a:t>10/13/2022</a:t>
            </a:fld>
            <a:endParaRPr lang="en-US" dirty="0"/>
          </a:p>
        </p:txBody>
      </p:sp>
      <p:sp>
        <p:nvSpPr>
          <p:cNvPr id="3" name="Footer Placeholder 2"/>
          <p:cNvSpPr>
            <a:spLocks noGrp="1"/>
          </p:cNvSpPr>
          <p:nvPr>
            <p:ph type="ftr" sz="quarter" idx="11"/>
          </p:nvPr>
        </p:nvSpPr>
        <p:spPr/>
        <p:txBody>
          <a:bodyPr/>
          <a:lstStyle>
            <a:defPPr>
              <a:defRPr lang="en-US"/>
            </a:defPPr>
            <a:lvl1pPr marL="0" algn="l" defTabSz="457200" rtl="0" eaLnBrk="1" latinLnBrk="0" hangingPunct="1">
              <a:defRPr sz="600" b="0" i="1" kern="1200">
                <a:solidFill>
                  <a:srgbClr val="6C6463"/>
                </a:solidFill>
                <a:latin typeface="Gill Sans MT"/>
                <a:ea typeface="+mn-ea"/>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u-RU" i="0" dirty="0"/>
              <a:t>«Окуу керемет!»</a:t>
            </a:r>
            <a:endParaRPr lang="en-US" i="0" dirty="0"/>
          </a:p>
        </p:txBody>
      </p:sp>
      <p:sp>
        <p:nvSpPr>
          <p:cNvPr id="4" name="Slide Number Placeholder 3"/>
          <p:cNvSpPr>
            <a:spLocks noGrp="1"/>
          </p:cNvSpPr>
          <p:nvPr>
            <p:ph type="sldNum" sz="quarter" idx="12"/>
          </p:nvPr>
        </p:nvSpPr>
        <p:spPr/>
        <p:txBody>
          <a:bodyPr/>
          <a:lstStyle/>
          <a:p>
            <a:fld id="{42782948-4DBE-204D-AB9E-B65E067054AE}" type="slidenum">
              <a:rPr lang="en-US" smtClean="0"/>
              <a:pPr/>
              <a:t>2</a:t>
            </a:fld>
            <a:endParaRPr lang="en-US"/>
          </a:p>
        </p:txBody>
      </p:sp>
    </p:spTree>
    <p:extLst>
      <p:ext uri="{BB962C8B-B14F-4D97-AF65-F5344CB8AC3E}">
        <p14:creationId xmlns:p14="http://schemas.microsoft.com/office/powerpoint/2010/main" val="209677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10/13/2022</a:t>
            </a:fld>
            <a:r>
              <a:rPr lang="en-US"/>
              <a:t>`1</a:t>
            </a:r>
            <a:endParaRPr lang="en-US" dirty="0"/>
          </a:p>
        </p:txBody>
      </p:sp>
      <p:sp>
        <p:nvSpPr>
          <p:cNvPr id="3" name="Footer Placeholder 2"/>
          <p:cNvSpPr>
            <a:spLocks noGrp="1"/>
          </p:cNvSpPr>
          <p:nvPr>
            <p:ph type="ftr" sz="quarter" idx="3"/>
          </p:nvPr>
        </p:nvSpPr>
        <p:spPr/>
        <p:txBody>
          <a:bodyPr/>
          <a:lstStyle/>
          <a:p>
            <a:r>
              <a:rPr lang="ru-RU" dirty="0"/>
              <a:t>«Окуу керемет!»</a:t>
            </a:r>
            <a:endParaRPr lang="en-US" dirty="0"/>
          </a:p>
        </p:txBody>
      </p:sp>
      <p:sp>
        <p:nvSpPr>
          <p:cNvPr id="4" name="Slide Number Placeholder 3"/>
          <p:cNvSpPr>
            <a:spLocks noGrp="1"/>
          </p:cNvSpPr>
          <p:nvPr>
            <p:ph type="sldNum" sz="quarter" idx="4"/>
          </p:nvPr>
        </p:nvSpPr>
        <p:spPr/>
        <p:txBody>
          <a:bodyPr/>
          <a:lstStyle/>
          <a:p>
            <a:fld id="{42782948-4DBE-204D-AB9E-B65E067054AE}" type="slidenum">
              <a:rPr lang="en-US" smtClean="0"/>
              <a:pPr/>
              <a:t>3</a:t>
            </a:fld>
            <a:endParaRPr lang="en-US"/>
          </a:p>
        </p:txBody>
      </p:sp>
      <p:sp>
        <p:nvSpPr>
          <p:cNvPr id="12" name="Title 11"/>
          <p:cNvSpPr>
            <a:spLocks noGrp="1"/>
          </p:cNvSpPr>
          <p:nvPr>
            <p:ph type="ctrTitle"/>
          </p:nvPr>
        </p:nvSpPr>
        <p:spPr>
          <a:xfrm>
            <a:off x="685799" y="1601787"/>
            <a:ext cx="4488713" cy="602697"/>
          </a:xfrm>
        </p:spPr>
        <p:txBody>
          <a:bodyPr>
            <a:normAutofit/>
          </a:bodyPr>
          <a:lstStyle/>
          <a:p>
            <a:r>
              <a:rPr lang="ru-RU" dirty="0">
                <a:latin typeface="Arial" panose="020B0604020202020204" pitchFamily="34" charset="0"/>
                <a:cs typeface="Arial" panose="020B0604020202020204" pitchFamily="34" charset="0"/>
              </a:rPr>
              <a:t>«ОКУУ КЕРЕМЕТ!» </a:t>
            </a:r>
            <a:r>
              <a:rPr lang="ru-RU" dirty="0" err="1">
                <a:latin typeface="Arial" panose="020B0604020202020204" pitchFamily="34" charset="0"/>
                <a:cs typeface="Arial" panose="020B0604020202020204" pitchFamily="34" charset="0"/>
              </a:rPr>
              <a:t>долбоору</a:t>
            </a:r>
            <a:endParaRPr lang="en-US" dirty="0">
              <a:latin typeface="Arial" panose="020B0604020202020204" pitchFamily="34" charset="0"/>
              <a:cs typeface="Arial" panose="020B0604020202020204" pitchFamily="34" charset="0"/>
            </a:endParaRPr>
          </a:p>
        </p:txBody>
      </p:sp>
      <p:sp>
        <p:nvSpPr>
          <p:cNvPr id="13" name="Subtitle 12"/>
          <p:cNvSpPr>
            <a:spLocks noGrp="1"/>
          </p:cNvSpPr>
          <p:nvPr>
            <p:ph type="subTitle" idx="1"/>
          </p:nvPr>
        </p:nvSpPr>
        <p:spPr/>
        <p:txBody>
          <a:bodyPr>
            <a:normAutofit/>
          </a:bodyPr>
          <a:lstStyle/>
          <a:p>
            <a:r>
              <a:rPr lang="en-US" dirty="0" err="1"/>
              <a:t>BaalooApp</a:t>
            </a:r>
            <a:r>
              <a:rPr lang="ru-RU" dirty="0"/>
              <a:t> </a:t>
            </a:r>
            <a:r>
              <a:rPr lang="ru-RU" dirty="0" err="1"/>
              <a:t>боюнча</a:t>
            </a:r>
            <a:r>
              <a:rPr lang="ru-RU" dirty="0"/>
              <a:t> 2-сессия</a:t>
            </a:r>
          </a:p>
          <a:p>
            <a:r>
              <a:rPr lang="ru-RU" dirty="0"/>
              <a:t>22-</a:t>
            </a:r>
            <a:r>
              <a:rPr lang="en-US" dirty="0"/>
              <a:t> </a:t>
            </a:r>
            <a:r>
              <a:rPr lang="ru-RU" dirty="0"/>
              <a:t>октябрь, 2022</a:t>
            </a:r>
            <a:endParaRPr lang="en-US" dirty="0"/>
          </a:p>
        </p:txBody>
      </p:sp>
    </p:spTree>
    <p:extLst>
      <p:ext uri="{BB962C8B-B14F-4D97-AF65-F5344CB8AC3E}">
        <p14:creationId xmlns:p14="http://schemas.microsoft.com/office/powerpoint/2010/main" val="95524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1670-E582-C940-8B0E-58C6EF0695E5}"/>
              </a:ext>
            </a:extLst>
          </p:cNvPr>
          <p:cNvSpPr>
            <a:spLocks noGrp="1"/>
          </p:cNvSpPr>
          <p:nvPr>
            <p:ph type="title"/>
          </p:nvPr>
        </p:nvSpPr>
        <p:spPr/>
        <p:txBody>
          <a:bodyPr/>
          <a:lstStyle/>
          <a:p>
            <a:r>
              <a:rPr lang="ru-RU" dirty="0"/>
              <a:t> СЕССИЯНЫН МАКСАТЫ</a:t>
            </a:r>
            <a:endParaRPr lang="en-US" dirty="0"/>
          </a:p>
        </p:txBody>
      </p:sp>
      <p:sp>
        <p:nvSpPr>
          <p:cNvPr id="3" name="Content Placeholder 2">
            <a:extLst>
              <a:ext uri="{FF2B5EF4-FFF2-40B4-BE49-F238E27FC236}">
                <a16:creationId xmlns:a16="http://schemas.microsoft.com/office/drawing/2014/main" id="{4C955E27-C005-9746-AC3E-DC8A3DE48686}"/>
              </a:ext>
            </a:extLst>
          </p:cNvPr>
          <p:cNvSpPr>
            <a:spLocks noGrp="1"/>
          </p:cNvSpPr>
          <p:nvPr>
            <p:ph idx="1"/>
          </p:nvPr>
        </p:nvSpPr>
        <p:spPr>
          <a:xfrm>
            <a:off x="583918" y="1144587"/>
            <a:ext cx="7772400" cy="3686951"/>
          </a:xfrm>
        </p:spPr>
        <p:txBody>
          <a:bodyPr>
            <a:normAutofit fontScale="92500"/>
          </a:bodyPr>
          <a:lstStyle/>
          <a:p>
            <a:pPr marL="0" indent="0">
              <a:buNone/>
            </a:pPr>
            <a:r>
              <a:rPr lang="ky-KG" sz="1800" dirty="0">
                <a:solidFill>
                  <a:schemeClr val="tx1"/>
                </a:solidFill>
                <a:latin typeface="Arial" panose="020B0604020202020204" pitchFamily="34" charset="0"/>
                <a:cs typeface="Arial" panose="020B0604020202020204" pitchFamily="34" charset="0"/>
              </a:rPr>
              <a:t>1-4 класстарда окуу жана окуганын түшүнүү </a:t>
            </a:r>
            <a:r>
              <a:rPr lang="ky-KG" sz="1800" dirty="0" err="1">
                <a:solidFill>
                  <a:schemeClr val="tx1"/>
                </a:solidFill>
                <a:latin typeface="Arial" panose="020B0604020202020204" pitchFamily="34" charset="0"/>
                <a:cs typeface="Arial" panose="020B0604020202020204" pitchFamily="34" charset="0"/>
              </a:rPr>
              <a:t>көндүмдөрүн</a:t>
            </a:r>
            <a:r>
              <a:rPr lang="ky-KG" sz="1800" dirty="0">
                <a:solidFill>
                  <a:schemeClr val="tx1"/>
                </a:solidFill>
                <a:latin typeface="Arial" panose="020B0604020202020204" pitchFamily="34" charset="0"/>
                <a:cs typeface="Arial" panose="020B0604020202020204" pitchFamily="34" charset="0"/>
              </a:rPr>
              <a:t> </a:t>
            </a:r>
            <a:r>
              <a:rPr lang="ky-KG" sz="1800" dirty="0" err="1">
                <a:solidFill>
                  <a:schemeClr val="tx1"/>
                </a:solidFill>
                <a:latin typeface="Arial" panose="020B0604020202020204" pitchFamily="34" charset="0"/>
                <a:cs typeface="Arial" panose="020B0604020202020204" pitchFamily="34" charset="0"/>
              </a:rPr>
              <a:t>калыптандыруучу</a:t>
            </a:r>
            <a:r>
              <a:rPr lang="ky-KG" sz="1800" dirty="0">
                <a:solidFill>
                  <a:schemeClr val="tx1"/>
                </a:solidFill>
                <a:latin typeface="Arial" panose="020B0604020202020204" pitchFamily="34" charset="0"/>
                <a:cs typeface="Arial" panose="020B0604020202020204" pitchFamily="34" charset="0"/>
              </a:rPr>
              <a:t> баалоо үчүн </a:t>
            </a:r>
            <a:r>
              <a:rPr lang="ky-KG" sz="1800" dirty="0" err="1">
                <a:solidFill>
                  <a:schemeClr val="tx1"/>
                </a:solidFill>
                <a:latin typeface="Arial" panose="020B0604020202020204" pitchFamily="34" charset="0"/>
                <a:cs typeface="Arial" panose="020B0604020202020204" pitchFamily="34" charset="0"/>
              </a:rPr>
              <a:t>BaalooApp</a:t>
            </a:r>
            <a:r>
              <a:rPr lang="ky-KG" sz="1800" dirty="0">
                <a:solidFill>
                  <a:schemeClr val="tx1"/>
                </a:solidFill>
                <a:latin typeface="Arial" panose="020B0604020202020204" pitchFamily="34" charset="0"/>
                <a:cs typeface="Arial" panose="020B0604020202020204" pitchFamily="34" charset="0"/>
              </a:rPr>
              <a:t> </a:t>
            </a:r>
            <a:r>
              <a:rPr lang="ky-KG" sz="1800" dirty="0" err="1">
                <a:solidFill>
                  <a:schemeClr val="tx1"/>
                </a:solidFill>
                <a:latin typeface="Arial" panose="020B0604020202020204" pitchFamily="34" charset="0"/>
                <a:cs typeface="Arial" panose="020B0604020202020204" pitchFamily="34" charset="0"/>
              </a:rPr>
              <a:t>тиркемесин</a:t>
            </a:r>
            <a:r>
              <a:rPr lang="ky-KG" sz="1800" dirty="0">
                <a:solidFill>
                  <a:schemeClr val="tx1"/>
                </a:solidFill>
                <a:latin typeface="Arial" panose="020B0604020202020204" pitchFamily="34" charset="0"/>
                <a:cs typeface="Arial" panose="020B0604020202020204" pitchFamily="34" charset="0"/>
              </a:rPr>
              <a:t> колдонууга үйрөтүү .</a:t>
            </a:r>
          </a:p>
          <a:p>
            <a:pPr marL="0" indent="0">
              <a:buNone/>
            </a:pPr>
            <a:br>
              <a:rPr lang="ky-KG" sz="1800" b="1" dirty="0">
                <a:solidFill>
                  <a:schemeClr val="tx1"/>
                </a:solidFill>
                <a:latin typeface="Arial" panose="020B0604020202020204" pitchFamily="34" charset="0"/>
                <a:cs typeface="Arial" panose="020B0604020202020204" pitchFamily="34" charset="0"/>
              </a:rPr>
            </a:br>
            <a:r>
              <a:rPr lang="ky-KG" sz="1800" b="1" dirty="0">
                <a:solidFill>
                  <a:schemeClr val="tx1"/>
                </a:solidFill>
                <a:latin typeface="Arial" panose="020B0604020202020204" pitchFamily="34" charset="0"/>
                <a:cs typeface="Arial" panose="020B0604020202020204" pitchFamily="34" charset="0"/>
              </a:rPr>
              <a:t> </a:t>
            </a:r>
            <a:r>
              <a:rPr lang="ky-KG" sz="1800" b="1" dirty="0" err="1">
                <a:solidFill>
                  <a:schemeClr val="tx1"/>
                </a:solidFill>
                <a:latin typeface="Arial" panose="020B0604020202020204" pitchFamily="34" charset="0"/>
                <a:cs typeface="Arial" panose="020B0604020202020204" pitchFamily="34" charset="0"/>
              </a:rPr>
              <a:t>Тренингдин</a:t>
            </a:r>
            <a:r>
              <a:rPr lang="ky-KG" sz="1800" b="1" dirty="0">
                <a:solidFill>
                  <a:schemeClr val="tx1"/>
                </a:solidFill>
                <a:latin typeface="Arial" panose="020B0604020202020204" pitchFamily="34" charset="0"/>
                <a:cs typeface="Arial" panose="020B0604020202020204" pitchFamily="34" charset="0"/>
              </a:rPr>
              <a:t> аягында катышуучулар:</a:t>
            </a:r>
          </a:p>
          <a:p>
            <a:r>
              <a:rPr lang="ky-KG" sz="1800" dirty="0">
                <a:solidFill>
                  <a:schemeClr val="tx1"/>
                </a:solidFill>
                <a:latin typeface="Arial" panose="020B0604020202020204" pitchFamily="34" charset="0"/>
                <a:cs typeface="Arial" panose="020B0604020202020204" pitchFamily="34" charset="0"/>
              </a:rPr>
              <a:t>тиркемени колдонуп, калыптандыруучу баалоону өткөрүүнү жана кайтарым байланыш берүүнү практикалашат;</a:t>
            </a:r>
          </a:p>
          <a:p>
            <a:r>
              <a:rPr lang="ky-KG" sz="1800" dirty="0">
                <a:solidFill>
                  <a:schemeClr val="tx1"/>
                </a:solidFill>
                <a:latin typeface="Arial" panose="020B0604020202020204" pitchFamily="34" charset="0"/>
                <a:cs typeface="Arial" panose="020B0604020202020204" pitchFamily="34" charset="0"/>
              </a:rPr>
              <a:t> өздөрүнүн окутуу ишмердүүлүгүн оңдоп-түзөө үчүн калыптандыруучу баалоонун жыйынтыктарын колдонууга даяр болушат;</a:t>
            </a:r>
          </a:p>
          <a:p>
            <a:r>
              <a:rPr lang="ky-KG"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2022-2023- окуу жылында өз класстарында математикалык көндүмдөрүн баалоо үчүн BaalooApp тиркемесин колдонууну пландашат.</a:t>
            </a:r>
            <a:endParaRPr lang="ky-KG" sz="1800" dirty="0">
              <a:solidFill>
                <a:schemeClr val="tx1"/>
              </a:solidFill>
              <a:latin typeface="Arial" panose="020B0604020202020204" pitchFamily="34" charset="0"/>
              <a:cs typeface="Arial" panose="020B0604020202020204" pitchFamily="34" charset="0"/>
            </a:endParaRPr>
          </a:p>
          <a:p>
            <a:pPr marL="0" indent="0">
              <a:buNone/>
            </a:pPr>
            <a:endParaRPr lang="ky-KG" dirty="0"/>
          </a:p>
          <a:p>
            <a:pPr marL="0" indent="0">
              <a:buNone/>
            </a:pPr>
            <a:endParaRPr lang="ky-KG" dirty="0"/>
          </a:p>
        </p:txBody>
      </p:sp>
    </p:spTree>
    <p:extLst>
      <p:ext uri="{BB962C8B-B14F-4D97-AF65-F5344CB8AC3E}">
        <p14:creationId xmlns:p14="http://schemas.microsoft.com/office/powerpoint/2010/main" val="18489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A637-2018-4A24-9874-53C2DCCA1391}"/>
              </a:ext>
            </a:extLst>
          </p:cNvPr>
          <p:cNvSpPr>
            <a:spLocks noGrp="1"/>
          </p:cNvSpPr>
          <p:nvPr>
            <p:ph type="title"/>
          </p:nvPr>
        </p:nvSpPr>
        <p:spPr>
          <a:xfrm>
            <a:off x="686104" y="-114092"/>
            <a:ext cx="7772400" cy="1258678"/>
          </a:xfrm>
        </p:spPr>
        <p:txBody>
          <a:bodyPr/>
          <a:lstStyle/>
          <a:p>
            <a:pPr>
              <a:lnSpc>
                <a:spcPct val="107000"/>
              </a:lnSpc>
              <a:spcBef>
                <a:spcPts val="0"/>
              </a:spcBef>
              <a:spcAft>
                <a:spcPts val="800"/>
              </a:spcAft>
            </a:pPr>
            <a:br>
              <a:rPr lang="en-US" dirty="0"/>
            </a:br>
            <a:r>
              <a:rPr lang="ru-RU" dirty="0"/>
              <a:t> </a:t>
            </a:r>
            <a:r>
              <a:rPr lang="ru-RU" dirty="0" err="1"/>
              <a:t>Тиркемени</a:t>
            </a:r>
            <a:r>
              <a:rPr lang="ru-RU" dirty="0"/>
              <a:t> апробация </a:t>
            </a:r>
            <a:r>
              <a:rPr lang="ru-RU" dirty="0" err="1"/>
              <a:t>кылгандан</a:t>
            </a:r>
            <a:r>
              <a:rPr lang="ru-RU" dirty="0"/>
              <a:t> </a:t>
            </a:r>
            <a:r>
              <a:rPr lang="ru-RU" dirty="0" err="1"/>
              <a:t>кийинки</a:t>
            </a:r>
            <a:r>
              <a:rPr lang="ru-RU" dirty="0"/>
              <a:t> </a:t>
            </a:r>
            <a:r>
              <a:rPr lang="ru-RU" dirty="0" err="1"/>
              <a:t>кайтарым</a:t>
            </a:r>
            <a:r>
              <a:rPr lang="ru-RU" dirty="0"/>
              <a:t> </a:t>
            </a:r>
            <a:r>
              <a:rPr lang="ru-RU" dirty="0" err="1"/>
              <a:t>байланыш</a:t>
            </a:r>
            <a:endParaRPr lang="en-US" dirty="0"/>
          </a:p>
        </p:txBody>
      </p:sp>
      <p:graphicFrame>
        <p:nvGraphicFramePr>
          <p:cNvPr id="6" name="Table 6">
            <a:extLst>
              <a:ext uri="{FF2B5EF4-FFF2-40B4-BE49-F238E27FC236}">
                <a16:creationId xmlns:a16="http://schemas.microsoft.com/office/drawing/2014/main" id="{32FEFBA9-4123-49B1-8ECA-8CF8F267CE8B}"/>
              </a:ext>
            </a:extLst>
          </p:cNvPr>
          <p:cNvGraphicFramePr>
            <a:graphicFrameLocks noGrp="1"/>
          </p:cNvGraphicFramePr>
          <p:nvPr>
            <p:ph idx="1"/>
            <p:extLst>
              <p:ext uri="{D42A27DB-BD31-4B8C-83A1-F6EECF244321}">
                <p14:modId xmlns:p14="http://schemas.microsoft.com/office/powerpoint/2010/main" val="38988963"/>
              </p:ext>
            </p:extLst>
          </p:nvPr>
        </p:nvGraphicFramePr>
        <p:xfrm>
          <a:off x="685800" y="1296988"/>
          <a:ext cx="7772398" cy="2226120"/>
        </p:xfrm>
        <a:graphic>
          <a:graphicData uri="http://schemas.openxmlformats.org/drawingml/2006/table">
            <a:tbl>
              <a:tblPr firstRow="1" bandRow="1">
                <a:tableStyleId>{5C22544A-7EE6-4342-B048-85BDC9FD1C3A}</a:tableStyleId>
              </a:tblPr>
              <a:tblGrid>
                <a:gridCol w="3886199">
                  <a:extLst>
                    <a:ext uri="{9D8B030D-6E8A-4147-A177-3AD203B41FA5}">
                      <a16:colId xmlns:a16="http://schemas.microsoft.com/office/drawing/2014/main" val="1863241517"/>
                    </a:ext>
                  </a:extLst>
                </a:gridCol>
                <a:gridCol w="3886199">
                  <a:extLst>
                    <a:ext uri="{9D8B030D-6E8A-4147-A177-3AD203B41FA5}">
                      <a16:colId xmlns:a16="http://schemas.microsoft.com/office/drawing/2014/main" val="1553976564"/>
                    </a:ext>
                  </a:extLst>
                </a:gridCol>
              </a:tblGrid>
              <a:tr h="370840">
                <a:tc>
                  <a:txBody>
                    <a:bodyPr/>
                    <a:lstStyle/>
                    <a:p>
                      <a:pPr marL="0" marR="0">
                        <a:lnSpc>
                          <a:spcPct val="107000"/>
                        </a:lnSpc>
                        <a:spcBef>
                          <a:spcPts val="0"/>
                        </a:spcBef>
                        <a:spcAft>
                          <a:spcPts val="800"/>
                        </a:spcAft>
                      </a:pPr>
                      <a:r>
                        <a:rPr lang="ky-KG" sz="1800" dirty="0">
                          <a:effectLst/>
                          <a:latin typeface="Calibri" panose="020F0502020204030204" pitchFamily="34" charset="0"/>
                          <a:ea typeface="Calibri" panose="020F0502020204030204" pitchFamily="34" charset="0"/>
                          <a:cs typeface="Times New Roman" panose="02020603050405020304" pitchFamily="18" charset="0"/>
                        </a:rPr>
                        <a:t>Кандай болду? Эмнеси жакты?</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ru-RU" dirty="0">
                          <a:latin typeface="Calibri" panose="020F0502020204030204" pitchFamily="34" charset="0"/>
                          <a:ea typeface="Calibri" panose="020F0502020204030204" pitchFamily="34" charset="0"/>
                          <a:cs typeface="Times New Roman" panose="02020603050405020304" pitchFamily="18" charset="0"/>
                        </a:rPr>
                        <a:t>Кандай </a:t>
                      </a:r>
                      <a:r>
                        <a:rPr lang="ru-RU" dirty="0" err="1">
                          <a:latin typeface="Calibri" panose="020F0502020204030204" pitchFamily="34" charset="0"/>
                          <a:ea typeface="Calibri" panose="020F0502020204030204" pitchFamily="34" charset="0"/>
                          <a:cs typeface="Times New Roman" panose="02020603050405020304" pitchFamily="18" charset="0"/>
                        </a:rPr>
                        <a:t>суроолор</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пайда</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болду</a:t>
                      </a:r>
                      <a:r>
                        <a:rPr lang="ru-RU" dirty="0">
                          <a:latin typeface="Calibri" panose="020F0502020204030204" pitchFamily="34" charset="0"/>
                          <a:ea typeface="Calibri" panose="020F0502020204030204" pitchFamily="34" charset="0"/>
                          <a:cs typeface="Times New Roman" panose="02020603050405020304" pitchFamily="18" charset="0"/>
                        </a:rPr>
                        <a:t>?</a:t>
                      </a:r>
                      <a:endParaRPr lang="en-US" dirty="0"/>
                    </a:p>
                  </a:txBody>
                  <a:tcPr/>
                </a:tc>
                <a:extLst>
                  <a:ext uri="{0D108BD9-81ED-4DB2-BD59-A6C34878D82A}">
                    <a16:rowId xmlns:a16="http://schemas.microsoft.com/office/drawing/2014/main" val="3950902703"/>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57619641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242523987"/>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6641688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31536513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517228258"/>
                  </a:ext>
                </a:extLst>
              </a:tr>
            </a:tbl>
          </a:graphicData>
        </a:graphic>
      </p:graphicFrame>
      <p:sp>
        <p:nvSpPr>
          <p:cNvPr id="4" name="Footer Placeholder 3">
            <a:extLst>
              <a:ext uri="{FF2B5EF4-FFF2-40B4-BE49-F238E27FC236}">
                <a16:creationId xmlns:a16="http://schemas.microsoft.com/office/drawing/2014/main" id="{70B554C3-8693-458E-ACBC-AA032B91FBD6}"/>
              </a:ext>
            </a:extLst>
          </p:cNvPr>
          <p:cNvSpPr>
            <a:spLocks noGrp="1"/>
          </p:cNvSpPr>
          <p:nvPr>
            <p:ph type="ftr" sz="quarter" idx="10"/>
          </p:nvPr>
        </p:nvSpPr>
        <p:spPr>
          <a:xfrm>
            <a:off x="3124200" y="4860223"/>
            <a:ext cx="2895600" cy="186148"/>
          </a:xfrm>
        </p:spPr>
        <p:txBody>
          <a:bodyPr/>
          <a:lstStyle/>
          <a:p>
            <a:pPr>
              <a:defRPr/>
            </a:pPr>
            <a:r>
              <a:rPr lang="en-US" dirty="0"/>
              <a:t>(</a:t>
            </a:r>
            <a:r>
              <a:rPr lang="ru-RU" dirty="0" err="1"/>
              <a:t>Окуу</a:t>
            </a:r>
            <a:r>
              <a:rPr lang="ru-RU" dirty="0"/>
              <a:t> </a:t>
            </a:r>
            <a:r>
              <a:rPr lang="ru-RU" dirty="0" err="1"/>
              <a:t>керемет</a:t>
            </a:r>
            <a:r>
              <a:rPr lang="ru-RU" dirty="0"/>
              <a:t>!</a:t>
            </a:r>
            <a:endParaRPr lang="en-US" dirty="0"/>
          </a:p>
        </p:txBody>
      </p:sp>
      <p:sp>
        <p:nvSpPr>
          <p:cNvPr id="5" name="Slide Number Placeholder 4">
            <a:extLst>
              <a:ext uri="{FF2B5EF4-FFF2-40B4-BE49-F238E27FC236}">
                <a16:creationId xmlns:a16="http://schemas.microsoft.com/office/drawing/2014/main" id="{465AA48C-808A-4AF9-B058-7F045BD656AC}"/>
              </a:ext>
            </a:extLst>
          </p:cNvPr>
          <p:cNvSpPr>
            <a:spLocks noGrp="1"/>
          </p:cNvSpPr>
          <p:nvPr>
            <p:ph type="sldNum" sz="quarter" idx="11"/>
          </p:nvPr>
        </p:nvSpPr>
        <p:spPr/>
        <p:txBody>
          <a:bodyPr/>
          <a:lstStyle/>
          <a:p>
            <a:fld id="{F4A9E69A-31C3-4AB5-99F0-11DE1AC697B9}" type="slidenum">
              <a:rPr lang="en-US" altLang="en-US" smtClean="0"/>
              <a:pPr/>
              <a:t>5</a:t>
            </a:fld>
            <a:endParaRPr lang="en-US" altLang="en-US"/>
          </a:p>
        </p:txBody>
      </p:sp>
    </p:spTree>
    <p:extLst>
      <p:ext uri="{BB962C8B-B14F-4D97-AF65-F5344CB8AC3E}">
        <p14:creationId xmlns:p14="http://schemas.microsoft.com/office/powerpoint/2010/main" val="49983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8235-D2EB-4250-B275-9EE2A8353FDA}"/>
              </a:ext>
            </a:extLst>
          </p:cNvPr>
          <p:cNvSpPr>
            <a:spLocks noGrp="1"/>
          </p:cNvSpPr>
          <p:nvPr>
            <p:ph type="title"/>
          </p:nvPr>
        </p:nvSpPr>
        <p:spPr>
          <a:xfrm>
            <a:off x="544589" y="0"/>
            <a:ext cx="7772400" cy="461665"/>
          </a:xfrm>
        </p:spPr>
        <p:txBody>
          <a:bodyPr/>
          <a:lstStyle/>
          <a:p>
            <a:r>
              <a:rPr lang="ru-RU" dirty="0"/>
              <a:t> </a:t>
            </a:r>
            <a:r>
              <a:rPr lang="ru-RU" dirty="0" err="1"/>
              <a:t>Жуптарда</a:t>
            </a:r>
            <a:r>
              <a:rPr lang="ru-RU" dirty="0"/>
              <a:t>/</a:t>
            </a:r>
            <a:r>
              <a:rPr lang="ru-RU" dirty="0" err="1"/>
              <a:t>топтордо</a:t>
            </a:r>
            <a:r>
              <a:rPr lang="ru-RU" dirty="0"/>
              <a:t> </a:t>
            </a:r>
            <a:r>
              <a:rPr lang="ru-RU" dirty="0" err="1"/>
              <a:t>иштөө</a:t>
            </a:r>
            <a:r>
              <a:rPr lang="ru-RU" dirty="0"/>
              <a:t> </a:t>
            </a:r>
            <a:r>
              <a:rPr lang="ru-RU" dirty="0" err="1"/>
              <a:t>үчүн</a:t>
            </a:r>
            <a:r>
              <a:rPr lang="ru-RU" dirty="0"/>
              <a:t> </a:t>
            </a:r>
            <a:r>
              <a:rPr lang="ru-RU" dirty="0" err="1"/>
              <a:t>тапшырма</a:t>
            </a:r>
            <a:endParaRPr lang="en-US" dirty="0"/>
          </a:p>
        </p:txBody>
      </p:sp>
      <p:sp>
        <p:nvSpPr>
          <p:cNvPr id="3" name="Content Placeholder 2">
            <a:extLst>
              <a:ext uri="{FF2B5EF4-FFF2-40B4-BE49-F238E27FC236}">
                <a16:creationId xmlns:a16="http://schemas.microsoft.com/office/drawing/2014/main" id="{CB16DA3E-F7F9-4B5F-B081-5476B415D6AB}"/>
              </a:ext>
            </a:extLst>
          </p:cNvPr>
          <p:cNvSpPr>
            <a:spLocks noGrp="1"/>
          </p:cNvSpPr>
          <p:nvPr>
            <p:ph idx="1"/>
          </p:nvPr>
        </p:nvSpPr>
        <p:spPr>
          <a:xfrm>
            <a:off x="304800" y="600301"/>
            <a:ext cx="5519057" cy="4263906"/>
          </a:xfrm>
        </p:spPr>
        <p:txBody>
          <a:bodyPr>
            <a:normAutofit/>
          </a:bodyPr>
          <a:lstStyle/>
          <a:p>
            <a:pPr marL="342900" lvl="0" indent="-342900" algn="l">
              <a:lnSpc>
                <a:spcPct val="107000"/>
              </a:lnSpc>
              <a:buFont typeface="Symbol" panose="05050102010706020507" pitchFamily="18" charset="2"/>
              <a:buChar char=""/>
              <a:tabLst>
                <a:tab pos="775970" algn="l"/>
                <a:tab pos="810260" algn="l"/>
                <a:tab pos="949325" algn="l"/>
                <a:tab pos="457200" algn="l"/>
              </a:tabLst>
            </a:pPr>
            <a:r>
              <a:rPr lang="ky-KG"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тиешелүү класстар үчүн инструменттерди карап чыгуу (1–4);</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tabLst>
                <a:tab pos="775970" algn="l"/>
                <a:tab pos="810260" algn="l"/>
                <a:tab pos="949325" algn="l"/>
                <a:tab pos="457200" algn="l"/>
              </a:tabLst>
            </a:pPr>
            <a:r>
              <a:rPr lang="ky-KG"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инструменттердин бирин колдонуп ар бир катышуучу чакан тобунда балоо өткөрүү;</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tabLst>
                <a:tab pos="775970" algn="l"/>
                <a:tab pos="810260" algn="l"/>
                <a:tab pos="949325" algn="l"/>
                <a:tab pos="457200" algn="l"/>
              </a:tabLst>
            </a:pPr>
            <a:r>
              <a:rPr lang="ky-KG"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алынган маалыматтарды белгилеп жазуу;</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tabLst>
                <a:tab pos="775970" algn="l"/>
                <a:tab pos="810260" algn="l"/>
                <a:tab pos="949325" algn="l"/>
                <a:tab pos="457200" algn="l"/>
              </a:tabLst>
            </a:pPr>
            <a:r>
              <a:rPr lang="ky-KG"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тестирлөөдөн кийин мугалим эмне кылышы керек экенин презентацияга даярдоо (окуучулар кандай кайтарым байланыш аларын, чакан топтун ичинде алынган маалыматтарды талдоонун жыйынтыгын , мугалим белгилүү бир убакыттын ичинде сунуштарды кантип колдоноорун).</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ky-KG" dirty="0"/>
          </a:p>
        </p:txBody>
      </p:sp>
      <p:sp>
        <p:nvSpPr>
          <p:cNvPr id="4" name="Footer Placeholder 3">
            <a:extLst>
              <a:ext uri="{FF2B5EF4-FFF2-40B4-BE49-F238E27FC236}">
                <a16:creationId xmlns:a16="http://schemas.microsoft.com/office/drawing/2014/main" id="{8B92DD28-B92D-41C8-ADCC-74E7C1E7E872}"/>
              </a:ext>
            </a:extLst>
          </p:cNvPr>
          <p:cNvSpPr>
            <a:spLocks noGrp="1"/>
          </p:cNvSpPr>
          <p:nvPr>
            <p:ph type="ftr" sz="quarter" idx="10"/>
          </p:nvPr>
        </p:nvSpPr>
        <p:spPr/>
        <p:txBody>
          <a:bodyPr/>
          <a:lstStyle/>
          <a:p>
            <a:pPr>
              <a:defRPr/>
            </a:pPr>
            <a:r>
              <a:rPr lang="ru-RU" dirty="0" err="1"/>
              <a:t>Окуу</a:t>
            </a:r>
            <a:r>
              <a:rPr lang="ru-RU" dirty="0"/>
              <a:t> </a:t>
            </a:r>
            <a:r>
              <a:rPr lang="ru-RU" dirty="0" err="1"/>
              <a:t>керемет</a:t>
            </a:r>
            <a:r>
              <a:rPr lang="ru-RU" dirty="0"/>
              <a:t>!</a:t>
            </a:r>
            <a:endParaRPr lang="en-US" dirty="0"/>
          </a:p>
        </p:txBody>
      </p:sp>
      <p:sp>
        <p:nvSpPr>
          <p:cNvPr id="5" name="Slide Number Placeholder 4">
            <a:extLst>
              <a:ext uri="{FF2B5EF4-FFF2-40B4-BE49-F238E27FC236}">
                <a16:creationId xmlns:a16="http://schemas.microsoft.com/office/drawing/2014/main" id="{ABD56BF9-0B9B-4679-9989-511DD48ED73D}"/>
              </a:ext>
            </a:extLst>
          </p:cNvPr>
          <p:cNvSpPr>
            <a:spLocks noGrp="1"/>
          </p:cNvSpPr>
          <p:nvPr>
            <p:ph type="sldNum" sz="quarter" idx="11"/>
          </p:nvPr>
        </p:nvSpPr>
        <p:spPr/>
        <p:txBody>
          <a:bodyPr/>
          <a:lstStyle/>
          <a:p>
            <a:fld id="{F4A9E69A-31C3-4AB5-99F0-11DE1AC697B9}" type="slidenum">
              <a:rPr lang="en-US" altLang="en-US" smtClean="0"/>
              <a:pPr/>
              <a:t>6</a:t>
            </a:fld>
            <a:endParaRPr lang="en-US" altLang="en-US"/>
          </a:p>
        </p:txBody>
      </p:sp>
      <p:sp>
        <p:nvSpPr>
          <p:cNvPr id="9" name="TextBox 8">
            <a:extLst>
              <a:ext uri="{FF2B5EF4-FFF2-40B4-BE49-F238E27FC236}">
                <a16:creationId xmlns:a16="http://schemas.microsoft.com/office/drawing/2014/main" id="{66B04FC5-FB88-48CD-BB4D-6B2B705D9EF9}"/>
              </a:ext>
            </a:extLst>
          </p:cNvPr>
          <p:cNvSpPr txBox="1"/>
          <p:nvPr/>
        </p:nvSpPr>
        <p:spPr>
          <a:xfrm>
            <a:off x="5573486" y="1181986"/>
            <a:ext cx="3418114" cy="2333459"/>
          </a:xfrm>
          <a:prstGeom prst="rect">
            <a:avLst/>
          </a:prstGeom>
          <a:noFill/>
        </p:spPr>
        <p:txBody>
          <a:bodyPr wrap="square">
            <a:spAutoFit/>
          </a:bodyPr>
          <a:lstStyle/>
          <a:p>
            <a:pPr marL="342900" lvl="0" indent="-342900" algn="just">
              <a:lnSpc>
                <a:spcPct val="115000"/>
              </a:lnSpc>
              <a:buFont typeface="Symbol" panose="05050102010706020507" pitchFamily="18" charset="2"/>
              <a:buChar char=""/>
              <a:tabLst>
                <a:tab pos="775970" algn="l"/>
                <a:tab pos="810260" algn="l"/>
                <a:tab pos="949325" algn="l"/>
                <a:tab pos="775970" algn="l"/>
              </a:tabLst>
            </a:pPr>
            <a:r>
              <a:rPr lang="ky-KG" sz="1600" dirty="0">
                <a:solidFill>
                  <a:srgbClr val="002F6C"/>
                </a:solidFill>
                <a:effectLst/>
                <a:latin typeface="Arial" panose="020B0604020202020204" pitchFamily="34" charset="0"/>
                <a:ea typeface="Calibri" panose="020F0502020204030204" pitchFamily="34" charset="0"/>
                <a:cs typeface="Times New Roman" panose="02020603050405020304" pitchFamily="18" charset="0"/>
              </a:rPr>
              <a:t>ар бир топ өзүнүн ишин 3-2-1 форматында көрсөтөт:</a:t>
            </a:r>
            <a:endParaRPr lang="en-US" sz="1600" dirty="0">
              <a:solidFill>
                <a:srgbClr val="002F6C"/>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775970" algn="l"/>
                <a:tab pos="810260" algn="l"/>
                <a:tab pos="949325" algn="l"/>
                <a:tab pos="775970" algn="l"/>
              </a:tabLst>
            </a:pPr>
            <a:r>
              <a:rPr lang="ky-KG" sz="1600" dirty="0">
                <a:solidFill>
                  <a:srgbClr val="002F6C"/>
                </a:solidFill>
                <a:effectLst/>
                <a:latin typeface="Arial" panose="020B0604020202020204" pitchFamily="34" charset="0"/>
                <a:ea typeface="Calibri" panose="020F0502020204030204" pitchFamily="34" charset="0"/>
                <a:cs typeface="Times New Roman" panose="02020603050405020304" pitchFamily="18" charset="0"/>
              </a:rPr>
              <a:t>3 - сиз мурда билбеген, жаңыдан билген нерсе,</a:t>
            </a:r>
            <a:endParaRPr lang="en-US" sz="1600" dirty="0">
              <a:solidFill>
                <a:srgbClr val="002F6C"/>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775970" algn="l"/>
                <a:tab pos="810260" algn="l"/>
                <a:tab pos="949325" algn="l"/>
                <a:tab pos="775970" algn="l"/>
              </a:tabLst>
            </a:pPr>
            <a:r>
              <a:rPr lang="ky-KG" sz="1600" dirty="0">
                <a:solidFill>
                  <a:srgbClr val="002F6C"/>
                </a:solidFill>
                <a:effectLst/>
                <a:latin typeface="Arial" panose="020B0604020202020204" pitchFamily="34" charset="0"/>
                <a:ea typeface="Calibri" panose="020F0502020204030204" pitchFamily="34" charset="0"/>
                <a:cs typeface="Times New Roman" panose="02020603050405020304" pitchFamily="18" charset="0"/>
              </a:rPr>
              <a:t>2 - сизди таң калтырган нерсе,</a:t>
            </a:r>
            <a:endParaRPr lang="en-US" sz="1600" dirty="0">
              <a:solidFill>
                <a:srgbClr val="002F6C"/>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775970" algn="l"/>
                <a:tab pos="810260" algn="l"/>
                <a:tab pos="949325" algn="l"/>
                <a:tab pos="775970" algn="l"/>
              </a:tabLst>
            </a:pPr>
            <a:r>
              <a:rPr lang="ky-KG" sz="1600" dirty="0">
                <a:solidFill>
                  <a:srgbClr val="002F6C"/>
                </a:solidFill>
                <a:effectLst/>
                <a:latin typeface="Arial" panose="020B0604020202020204" pitchFamily="34" charset="0"/>
                <a:ea typeface="Calibri" panose="020F0502020204030204" pitchFamily="34" charset="0"/>
                <a:cs typeface="Times New Roman" panose="02020603050405020304" pitchFamily="18" charset="0"/>
              </a:rPr>
              <a:t>1 - өзүңүздүн ишиңизде колдоно турган нерсе.</a:t>
            </a:r>
            <a:endParaRPr lang="en-US" sz="1600" dirty="0">
              <a:solidFill>
                <a:srgbClr val="002F6C"/>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847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4BB8-0F4B-4131-80B0-560E934F9C63}"/>
              </a:ext>
            </a:extLst>
          </p:cNvPr>
          <p:cNvSpPr>
            <a:spLocks noGrp="1"/>
          </p:cNvSpPr>
          <p:nvPr>
            <p:ph type="title"/>
          </p:nvPr>
        </p:nvSpPr>
        <p:spPr>
          <a:xfrm>
            <a:off x="686104" y="313590"/>
            <a:ext cx="7772400" cy="830997"/>
          </a:xfrm>
        </p:spPr>
        <p:txBody>
          <a:bodyPr/>
          <a:lstStyle/>
          <a:p>
            <a:r>
              <a:rPr lang="ru-RU" dirty="0">
                <a:latin typeface="Calibri" panose="020F0502020204030204" pitchFamily="34" charset="0"/>
                <a:ea typeface="Calibri" panose="020F0502020204030204" pitchFamily="34" charset="0"/>
                <a:cs typeface="Times New Roman" panose="02020603050405020304" pitchFamily="18" charset="0"/>
              </a:rPr>
              <a:t> </a:t>
            </a:r>
            <a:r>
              <a:rPr lang="ky-KG" sz="1800" b="1" dirty="0">
                <a:latin typeface="Arial" panose="020B0604020202020204" pitchFamily="34" charset="0"/>
                <a:ea typeface="Calibri" panose="020F0502020204030204" pitchFamily="34" charset="0"/>
                <a:cs typeface="Arial" panose="020B0604020202020204" pitchFamily="34" charset="0"/>
              </a:rPr>
              <a:t>К</a:t>
            </a:r>
            <a:r>
              <a:rPr lang="ky-KG" sz="1800" b="1" dirty="0">
                <a:effectLst/>
                <a:latin typeface="Arial" panose="020B0604020202020204" pitchFamily="34" charset="0"/>
                <a:ea typeface="Times New Roman" panose="02020603050405020304" pitchFamily="18" charset="0"/>
                <a:cs typeface="Arial" panose="020B0604020202020204" pitchFamily="34" charset="0"/>
              </a:rPr>
              <a:t>өңүл бургула</a:t>
            </a:r>
            <a:r>
              <a:rPr lang="ru-RU" sz="1800" b="1" dirty="0">
                <a:latin typeface="Arial" panose="020B0604020202020204" pitchFamily="34" charset="0"/>
                <a:ea typeface="Calibri" panose="020F0502020204030204" pitchFamily="34" charset="0"/>
                <a:cs typeface="Arial" panose="020B0604020202020204" pitchFamily="34" charset="0"/>
              </a:rPr>
              <a:t>:</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A85D0CF-CD55-4C9D-BBDC-4CCF36031D4C}"/>
              </a:ext>
            </a:extLst>
          </p:cNvPr>
          <p:cNvSpPr>
            <a:spLocks noGrp="1"/>
          </p:cNvSpPr>
          <p:nvPr>
            <p:ph idx="1"/>
          </p:nvPr>
        </p:nvSpPr>
        <p:spPr>
          <a:xfrm>
            <a:off x="4811486" y="992187"/>
            <a:ext cx="3439886" cy="3200400"/>
          </a:xfrm>
        </p:spPr>
        <p:txBody>
          <a:bodyPr>
            <a:normAutofit fontScale="92500" lnSpcReduction="20000"/>
          </a:bodyPr>
          <a:lstStyle/>
          <a:p>
            <a:pPr marL="342900" lvl="0" indent="-342900" algn="just">
              <a:lnSpc>
                <a:spcPct val="115000"/>
              </a:lnSpc>
              <a:buFont typeface="Arial" panose="020B0604020202020204" pitchFamily="34" charset="0"/>
              <a:buChar char="•"/>
              <a:tabLst>
                <a:tab pos="775970" algn="l"/>
                <a:tab pos="810260" algn="l"/>
                <a:tab pos="949325" algn="l"/>
              </a:tabLst>
            </a:pPr>
            <a:r>
              <a:rPr lang="ky-KG"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тапшырманын ичинен 5 жана 4 туура аткарылган</a:t>
            </a:r>
            <a:r>
              <a:rPr lang="ky-KG"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(эң жакшы, 81-100% туура аткарылган)</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775970" algn="l"/>
                <a:tab pos="810260" algn="l"/>
                <a:tab pos="949325" algn="l"/>
              </a:tabLst>
            </a:pPr>
            <a:r>
              <a:rPr lang="ky-KG"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тапшырманын ичинен 3 туура аткарылган</a:t>
            </a:r>
            <a:r>
              <a:rPr lang="ky-KG"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(жакшы, 61-80% туура аткарылган)</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775970" algn="l"/>
                <a:tab pos="810260" algn="l"/>
                <a:tab pos="949325" algn="l"/>
              </a:tabLst>
            </a:pPr>
            <a:r>
              <a:rPr lang="ky-KG"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тапшырмадан 0, 1 же 2 тапшырма туура аткарылган (</a:t>
            </a:r>
            <a:r>
              <a:rPr lang="ru-RU" sz="1800" b="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начар</a:t>
            </a:r>
            <a:r>
              <a:rPr lang="ky-KG"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41-60% туура аткарылган)</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D1FA23E-BB07-4AF1-9E5D-BAAC10731107}"/>
              </a:ext>
            </a:extLst>
          </p:cNvPr>
          <p:cNvSpPr>
            <a:spLocks noGrp="1"/>
          </p:cNvSpPr>
          <p:nvPr>
            <p:ph type="ftr" sz="quarter" idx="10"/>
          </p:nvPr>
        </p:nvSpPr>
        <p:spPr/>
        <p:txBody>
          <a:bodyPr/>
          <a:lstStyle/>
          <a:p>
            <a:pPr>
              <a:defRPr/>
            </a:pPr>
            <a:r>
              <a:rPr lang="ru-RU" dirty="0" err="1"/>
              <a:t>Окуу</a:t>
            </a:r>
            <a:r>
              <a:rPr lang="ru-RU" dirty="0"/>
              <a:t> </a:t>
            </a:r>
            <a:r>
              <a:rPr lang="ru-RU" dirty="0" err="1"/>
              <a:t>керемет</a:t>
            </a:r>
            <a:r>
              <a:rPr lang="ru-RU" dirty="0"/>
              <a:t>!</a:t>
            </a:r>
            <a:endParaRPr lang="en-US" dirty="0"/>
          </a:p>
        </p:txBody>
      </p:sp>
      <p:sp>
        <p:nvSpPr>
          <p:cNvPr id="5" name="Slide Number Placeholder 4">
            <a:extLst>
              <a:ext uri="{FF2B5EF4-FFF2-40B4-BE49-F238E27FC236}">
                <a16:creationId xmlns:a16="http://schemas.microsoft.com/office/drawing/2014/main" id="{F9764396-FD7E-43F8-BF01-30EB724785CA}"/>
              </a:ext>
            </a:extLst>
          </p:cNvPr>
          <p:cNvSpPr>
            <a:spLocks noGrp="1"/>
          </p:cNvSpPr>
          <p:nvPr>
            <p:ph type="sldNum" sz="quarter" idx="11"/>
          </p:nvPr>
        </p:nvSpPr>
        <p:spPr/>
        <p:txBody>
          <a:bodyPr/>
          <a:lstStyle/>
          <a:p>
            <a:fld id="{F4A9E69A-31C3-4AB5-99F0-11DE1AC697B9}" type="slidenum">
              <a:rPr lang="en-US" altLang="en-US" smtClean="0"/>
              <a:pPr/>
              <a:t>7</a:t>
            </a:fld>
            <a:endParaRPr lang="en-US" altLang="en-US"/>
          </a:p>
        </p:txBody>
      </p:sp>
      <p:sp>
        <p:nvSpPr>
          <p:cNvPr id="7" name="TextBox 6">
            <a:extLst>
              <a:ext uri="{FF2B5EF4-FFF2-40B4-BE49-F238E27FC236}">
                <a16:creationId xmlns:a16="http://schemas.microsoft.com/office/drawing/2014/main" id="{6C684D5E-A1CE-41E5-BB99-8206A6AC8DCE}"/>
              </a:ext>
            </a:extLst>
          </p:cNvPr>
          <p:cNvSpPr txBox="1"/>
          <p:nvPr/>
        </p:nvSpPr>
        <p:spPr>
          <a:xfrm>
            <a:off x="206829" y="992187"/>
            <a:ext cx="3875314" cy="2031325"/>
          </a:xfrm>
          <a:prstGeom prst="rect">
            <a:avLst/>
          </a:prstGeom>
          <a:noFill/>
        </p:spPr>
        <p:txBody>
          <a:bodyPr wrap="square">
            <a:spAutoFit/>
          </a:bodyPr>
          <a:lstStyle/>
          <a:p>
            <a:r>
              <a:rPr lang="ky-KG" sz="1800" dirty="0">
                <a:solidFill>
                  <a:srgbClr val="002060"/>
                </a:solidFill>
                <a:effectLst/>
                <a:latin typeface="Arial" panose="020B0604020202020204" pitchFamily="34" charset="0"/>
                <a:ea typeface="Times New Roman" panose="02020603050405020304" pitchFamily="18" charset="0"/>
              </a:rPr>
              <a:t>Бардык жыйынтыктар тапшырмалардын туура аткарылгандыгына жараша 3 деңгээлге бөлүштүрүлүп, жана программа ар бир деңгээли боюнча (окуучуга жана мугалимге) кайтарым байланыш беререт.</a:t>
            </a:r>
            <a:endParaRPr lang="en-US" dirty="0">
              <a:solidFill>
                <a:srgbClr val="002060"/>
              </a:solidFill>
            </a:endParaRPr>
          </a:p>
        </p:txBody>
      </p:sp>
    </p:spTree>
    <p:extLst>
      <p:ext uri="{BB962C8B-B14F-4D97-AF65-F5344CB8AC3E}">
        <p14:creationId xmlns:p14="http://schemas.microsoft.com/office/powerpoint/2010/main" val="37669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B1A026-760C-4D59-B123-F65967712570}"/>
              </a:ext>
            </a:extLst>
          </p:cNvPr>
          <p:cNvSpPr>
            <a:spLocks noGrp="1"/>
          </p:cNvSpPr>
          <p:nvPr>
            <p:ph sz="half" idx="1"/>
          </p:nvPr>
        </p:nvSpPr>
        <p:spPr>
          <a:xfrm>
            <a:off x="261562" y="740230"/>
            <a:ext cx="4081840" cy="4290558"/>
          </a:xfrm>
        </p:spPr>
        <p:txBody>
          <a:bodyPr>
            <a:normAutofit fontScale="92500" lnSpcReduction="20000"/>
          </a:bodyPr>
          <a:lstStyle/>
          <a:p>
            <a:pPr marL="0" indent="0">
              <a:buNone/>
            </a:pPr>
            <a:r>
              <a:rPr lang="ky-KG" sz="1900" dirty="0">
                <a:solidFill>
                  <a:schemeClr val="tx1"/>
                </a:solidFill>
                <a:latin typeface="Arial" panose="020B0604020202020204" pitchFamily="34" charset="0"/>
                <a:cs typeface="Arial" panose="020B0604020202020204" pitchFamily="34" charset="0"/>
              </a:rPr>
              <a:t>Кайтарым байланыш үч бөлүктөн турат</a:t>
            </a:r>
          </a:p>
          <a:p>
            <a:r>
              <a:rPr lang="ky-KG" sz="1900" dirty="0">
                <a:solidFill>
                  <a:schemeClr val="tx1"/>
                </a:solidFill>
                <a:latin typeface="Arial" panose="020B0604020202020204" pitchFamily="34" charset="0"/>
                <a:cs typeface="Arial" panose="020B0604020202020204" pitchFamily="34" charset="0"/>
              </a:rPr>
              <a:t>Окуучунун жыйынтыгын (деңгээлин) белгилеп айтуу (</a:t>
            </a:r>
            <a:r>
              <a:rPr lang="ky-KG" sz="1900" dirty="0" err="1">
                <a:solidFill>
                  <a:schemeClr val="tx1"/>
                </a:solidFill>
                <a:latin typeface="Arial" panose="020B0604020202020204" pitchFamily="34" charset="0"/>
                <a:cs typeface="Arial" panose="020B0604020202020204" pitchFamily="34" charset="0"/>
              </a:rPr>
              <a:t>констатация</a:t>
            </a:r>
            <a:r>
              <a:rPr lang="ky-KG" sz="1900" dirty="0">
                <a:solidFill>
                  <a:schemeClr val="tx1"/>
                </a:solidFill>
                <a:latin typeface="Arial" panose="020B0604020202020204" pitchFamily="34" charset="0"/>
                <a:cs typeface="Arial" panose="020B0604020202020204" pitchFamily="34" charset="0"/>
              </a:rPr>
              <a:t>)</a:t>
            </a:r>
          </a:p>
          <a:p>
            <a:r>
              <a:rPr lang="ky-KG" sz="1900" dirty="0">
                <a:solidFill>
                  <a:schemeClr val="tx1"/>
                </a:solidFill>
                <a:latin typeface="Arial" panose="020B0604020202020204" pitchFamily="34" charset="0"/>
                <a:cs typeface="Arial" panose="020B0604020202020204" pitchFamily="34" charset="0"/>
              </a:rPr>
              <a:t>окуучуга берилген кайтарым байланыш тырмакчада берилген, аны үн чыгарып окуучуга окуп берүү керек</a:t>
            </a:r>
          </a:p>
          <a:p>
            <a:r>
              <a:rPr lang="ky-KG" sz="1900" dirty="0">
                <a:solidFill>
                  <a:schemeClr val="tx1"/>
                </a:solidFill>
                <a:latin typeface="Arial" panose="020B0604020202020204" pitchFamily="34" charset="0"/>
                <a:cs typeface="Arial" panose="020B0604020202020204" pitchFamily="34" charset="0"/>
              </a:rPr>
              <a:t>мугалимдин өзүнө берилген кайтарым байланыш,  анда окуучунун (же окуучулардын) окуу жана окуганын түшүнүү көндүмүн жакшыртуу үчүн сабакта кандай иш алып баруу керектиги түшүндүрүлөт. </a:t>
            </a:r>
          </a:p>
        </p:txBody>
      </p:sp>
      <p:sp>
        <p:nvSpPr>
          <p:cNvPr id="3" name="Date Placeholder 2">
            <a:extLst>
              <a:ext uri="{FF2B5EF4-FFF2-40B4-BE49-F238E27FC236}">
                <a16:creationId xmlns:a16="http://schemas.microsoft.com/office/drawing/2014/main" id="{C3BE510F-901B-4981-ABA0-F66E179DEF6D}"/>
              </a:ext>
            </a:extLst>
          </p:cNvPr>
          <p:cNvSpPr>
            <a:spLocks noGrp="1"/>
          </p:cNvSpPr>
          <p:nvPr>
            <p:ph type="dt" sz="half" idx="10"/>
          </p:nvPr>
        </p:nvSpPr>
        <p:spPr/>
        <p:txBody>
          <a:bodyPr/>
          <a:lstStyle/>
          <a:p>
            <a:fld id="{AB18E012-EC0C-1649-A039-CB178266D114}" type="datetime1">
              <a:rPr lang="en-US" smtClean="0"/>
              <a:t>10/13/2022</a:t>
            </a:fld>
            <a:endParaRPr lang="en-US"/>
          </a:p>
        </p:txBody>
      </p:sp>
      <p:sp>
        <p:nvSpPr>
          <p:cNvPr id="4" name="Footer Placeholder 3">
            <a:extLst>
              <a:ext uri="{FF2B5EF4-FFF2-40B4-BE49-F238E27FC236}">
                <a16:creationId xmlns:a16="http://schemas.microsoft.com/office/drawing/2014/main" id="{9DCC5227-48DF-4729-9693-378B0C9C6DCB}"/>
              </a:ext>
            </a:extLst>
          </p:cNvPr>
          <p:cNvSpPr>
            <a:spLocks noGrp="1"/>
          </p:cNvSpPr>
          <p:nvPr>
            <p:ph type="ftr" sz="quarter" idx="11"/>
          </p:nvPr>
        </p:nvSpPr>
        <p:spPr/>
        <p:txBody>
          <a:bodyPr/>
          <a:lstStyle/>
          <a:p>
            <a:r>
              <a:rPr lang="ru-RU" dirty="0" err="1"/>
              <a:t>Окуу</a:t>
            </a:r>
            <a:r>
              <a:rPr lang="ru-RU" dirty="0"/>
              <a:t> </a:t>
            </a:r>
            <a:r>
              <a:rPr lang="ru-RU" dirty="0" err="1"/>
              <a:t>керемет</a:t>
            </a:r>
            <a:r>
              <a:rPr lang="ru-RU" dirty="0"/>
              <a:t>!</a:t>
            </a:r>
            <a:endParaRPr lang="en-US" dirty="0"/>
          </a:p>
        </p:txBody>
      </p:sp>
      <p:sp>
        <p:nvSpPr>
          <p:cNvPr id="5" name="Slide Number Placeholder 4">
            <a:extLst>
              <a:ext uri="{FF2B5EF4-FFF2-40B4-BE49-F238E27FC236}">
                <a16:creationId xmlns:a16="http://schemas.microsoft.com/office/drawing/2014/main" id="{B96DF0A7-D0BB-471E-8BD1-29AEFE74EEF4}"/>
              </a:ext>
            </a:extLst>
          </p:cNvPr>
          <p:cNvSpPr>
            <a:spLocks noGrp="1"/>
          </p:cNvSpPr>
          <p:nvPr>
            <p:ph type="sldNum" sz="quarter" idx="12"/>
          </p:nvPr>
        </p:nvSpPr>
        <p:spPr/>
        <p:txBody>
          <a:bodyPr/>
          <a:lstStyle/>
          <a:p>
            <a:fld id="{42782948-4DBE-204D-AB9E-B65E067054AE}" type="slidenum">
              <a:rPr lang="en-US" smtClean="0"/>
              <a:pPr/>
              <a:t>8</a:t>
            </a:fld>
            <a:endParaRPr lang="en-US"/>
          </a:p>
        </p:txBody>
      </p:sp>
      <p:sp>
        <p:nvSpPr>
          <p:cNvPr id="6" name="Title 5">
            <a:extLst>
              <a:ext uri="{FF2B5EF4-FFF2-40B4-BE49-F238E27FC236}">
                <a16:creationId xmlns:a16="http://schemas.microsoft.com/office/drawing/2014/main" id="{5D9C0AD7-D387-4676-9FEC-69F425733BBB}"/>
              </a:ext>
            </a:extLst>
          </p:cNvPr>
          <p:cNvSpPr>
            <a:spLocks noGrp="1"/>
          </p:cNvSpPr>
          <p:nvPr>
            <p:ph type="title"/>
          </p:nvPr>
        </p:nvSpPr>
        <p:spPr>
          <a:xfrm>
            <a:off x="261561" y="0"/>
            <a:ext cx="7772400" cy="461665"/>
          </a:xfrm>
        </p:spPr>
        <p:txBody>
          <a:bodyPr/>
          <a:lstStyle/>
          <a:p>
            <a:r>
              <a:rPr lang="ru-RU" dirty="0"/>
              <a:t> </a:t>
            </a:r>
            <a:r>
              <a:rPr lang="ru-RU" dirty="0" err="1"/>
              <a:t>Көңүл</a:t>
            </a:r>
            <a:r>
              <a:rPr lang="ru-RU" dirty="0"/>
              <a:t> </a:t>
            </a:r>
            <a:r>
              <a:rPr lang="ru-RU" dirty="0" err="1"/>
              <a:t>бургула</a:t>
            </a:r>
            <a:r>
              <a:rPr lang="ru-RU" dirty="0"/>
              <a:t>:</a:t>
            </a:r>
            <a:endParaRPr lang="en-US" dirty="0"/>
          </a:p>
        </p:txBody>
      </p:sp>
      <p:sp>
        <p:nvSpPr>
          <p:cNvPr id="8" name="TextBox 7">
            <a:extLst>
              <a:ext uri="{FF2B5EF4-FFF2-40B4-BE49-F238E27FC236}">
                <a16:creationId xmlns:a16="http://schemas.microsoft.com/office/drawing/2014/main" id="{15C9E036-CC96-49B5-9675-DC58A39B8164}"/>
              </a:ext>
            </a:extLst>
          </p:cNvPr>
          <p:cNvSpPr txBox="1"/>
          <p:nvPr/>
        </p:nvSpPr>
        <p:spPr>
          <a:xfrm>
            <a:off x="4719260" y="301587"/>
            <a:ext cx="4572000" cy="923330"/>
          </a:xfrm>
          <a:prstGeom prst="rect">
            <a:avLst/>
          </a:prstGeom>
          <a:noFill/>
        </p:spPr>
        <p:txBody>
          <a:bodyPr wrap="square">
            <a:spAutoFit/>
          </a:bodyPr>
          <a:lstStyle/>
          <a:p>
            <a:r>
              <a:rPr lang="ky-KG" sz="1800" dirty="0">
                <a:effectLst/>
                <a:latin typeface="Arial" panose="020B0604020202020204" pitchFamily="34" charset="0"/>
                <a:ea typeface="Calibri" panose="020F0502020204030204" pitchFamily="34" charset="0"/>
              </a:rPr>
              <a:t>баалоодон кийин сунуштарды колдонууга 2-3 жума пландаштыруу керектигин белгилейт</a:t>
            </a:r>
            <a:endParaRPr lang="en-US" dirty="0"/>
          </a:p>
        </p:txBody>
      </p:sp>
      <p:sp>
        <p:nvSpPr>
          <p:cNvPr id="10" name="TextBox 9">
            <a:extLst>
              <a:ext uri="{FF2B5EF4-FFF2-40B4-BE49-F238E27FC236}">
                <a16:creationId xmlns:a16="http://schemas.microsoft.com/office/drawing/2014/main" id="{D5F8E0C7-BC8E-4562-8E9F-8A85ABE3258A}"/>
              </a:ext>
            </a:extLst>
          </p:cNvPr>
          <p:cNvSpPr txBox="1"/>
          <p:nvPr/>
        </p:nvSpPr>
        <p:spPr>
          <a:xfrm>
            <a:off x="4763411" y="1268157"/>
            <a:ext cx="4686300" cy="923330"/>
          </a:xfrm>
          <a:prstGeom prst="rect">
            <a:avLst/>
          </a:prstGeom>
          <a:noFill/>
        </p:spPr>
        <p:txBody>
          <a:bodyPr wrap="square">
            <a:spAutoFit/>
          </a:bodyPr>
          <a:lstStyle/>
          <a:p>
            <a:r>
              <a:rPr lang="ky-KG" sz="1800" dirty="0">
                <a:effectLst/>
                <a:latin typeface="Arial" panose="020B0604020202020204" pitchFamily="34" charset="0"/>
                <a:ea typeface="Calibri" panose="020F0502020204030204" pitchFamily="34" charset="0"/>
              </a:rPr>
              <a:t>Материалдар: </a:t>
            </a:r>
          </a:p>
          <a:p>
            <a:r>
              <a:rPr lang="ky-KG" dirty="0">
                <a:latin typeface="Arial" panose="020B0604020202020204" pitchFamily="34" charset="0"/>
                <a:ea typeface="Calibri" panose="020F0502020204030204" pitchFamily="34" charset="0"/>
              </a:rPr>
              <a:t>М</a:t>
            </a:r>
            <a:r>
              <a:rPr lang="ky-KG" sz="1800" dirty="0">
                <a:effectLst/>
                <a:latin typeface="Arial" panose="020B0604020202020204" pitchFamily="34" charset="0"/>
                <a:ea typeface="Calibri" panose="020F0502020204030204" pitchFamily="34" charset="0"/>
              </a:rPr>
              <a:t>одулдар, кошумча материалдар, окуу китептери.</a:t>
            </a:r>
            <a:endParaRPr lang="en-US" dirty="0"/>
          </a:p>
        </p:txBody>
      </p:sp>
      <p:sp>
        <p:nvSpPr>
          <p:cNvPr id="12" name="TextBox 11">
            <a:extLst>
              <a:ext uri="{FF2B5EF4-FFF2-40B4-BE49-F238E27FC236}">
                <a16:creationId xmlns:a16="http://schemas.microsoft.com/office/drawing/2014/main" id="{896CAF50-AA62-418A-A363-24CE977DD831}"/>
              </a:ext>
            </a:extLst>
          </p:cNvPr>
          <p:cNvSpPr txBox="1"/>
          <p:nvPr/>
        </p:nvSpPr>
        <p:spPr>
          <a:xfrm>
            <a:off x="4747385" y="3405860"/>
            <a:ext cx="4816928" cy="1477328"/>
          </a:xfrm>
          <a:prstGeom prst="rect">
            <a:avLst/>
          </a:prstGeom>
          <a:noFill/>
        </p:spPr>
        <p:txBody>
          <a:bodyPr wrap="square">
            <a:spAutoFit/>
          </a:bodyPr>
          <a:lstStyle/>
          <a:p>
            <a:r>
              <a:rPr lang="uz-Cyrl-UZ" dirty="0">
                <a:solidFill>
                  <a:schemeClr val="accent6">
                    <a:lumMod val="50000"/>
                  </a:schemeClr>
                </a:solidFill>
              </a:rPr>
              <a:t>Бул кайтарым  байланыш мугалим үчүн канчалык маалыматтуу? Бул окуучунун математикалык көндө</a:t>
            </a:r>
            <a:r>
              <a:rPr lang="ky-KG" dirty="0">
                <a:solidFill>
                  <a:schemeClr val="accent6">
                    <a:lumMod val="50000"/>
                  </a:schemeClr>
                </a:solidFill>
              </a:rPr>
              <a:t>ү</a:t>
            </a:r>
            <a:r>
              <a:rPr lang="uz-Cyrl-UZ" dirty="0">
                <a:solidFill>
                  <a:schemeClr val="accent6">
                    <a:lumMod val="50000"/>
                  </a:schemeClr>
                </a:solidFill>
              </a:rPr>
              <a:t>мүн өнүктүрүүгө жардам берүү үчүн эмне кылуу керектиги боюнча көрсөтмөлөрдү береби?</a:t>
            </a:r>
            <a:endParaRPr lang="en-US" dirty="0">
              <a:solidFill>
                <a:schemeClr val="accent6">
                  <a:lumMod val="50000"/>
                </a:schemeClr>
              </a:solidFill>
            </a:endParaRPr>
          </a:p>
        </p:txBody>
      </p:sp>
    </p:spTree>
    <p:extLst>
      <p:ext uri="{BB962C8B-B14F-4D97-AF65-F5344CB8AC3E}">
        <p14:creationId xmlns:p14="http://schemas.microsoft.com/office/powerpoint/2010/main" val="3599837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66AA-8225-4336-8B0E-A620F2AFB75C}"/>
              </a:ext>
            </a:extLst>
          </p:cNvPr>
          <p:cNvSpPr>
            <a:spLocks noGrp="1"/>
          </p:cNvSpPr>
          <p:nvPr>
            <p:ph type="title"/>
          </p:nvPr>
        </p:nvSpPr>
        <p:spPr>
          <a:xfrm>
            <a:off x="686104" y="682922"/>
            <a:ext cx="7772400" cy="461665"/>
          </a:xfrm>
        </p:spPr>
        <p:txBody>
          <a:bodyPr/>
          <a:lstStyle/>
          <a:p>
            <a:r>
              <a:rPr lang="ru-RU" dirty="0" err="1"/>
              <a:t>Тиркемени</a:t>
            </a:r>
            <a:r>
              <a:rPr lang="ru-RU" dirty="0"/>
              <a:t> </a:t>
            </a:r>
            <a:r>
              <a:rPr lang="ru-RU" dirty="0" err="1"/>
              <a:t>колдонуунун</a:t>
            </a:r>
            <a:r>
              <a:rPr lang="ru-RU" dirty="0"/>
              <a:t> </a:t>
            </a:r>
            <a:r>
              <a:rPr lang="ru-RU" dirty="0" err="1"/>
              <a:t>этаптары</a:t>
            </a:r>
            <a:endParaRPr lang="en-US" dirty="0"/>
          </a:p>
        </p:txBody>
      </p:sp>
      <p:sp>
        <p:nvSpPr>
          <p:cNvPr id="3" name="Content Placeholder 2">
            <a:extLst>
              <a:ext uri="{FF2B5EF4-FFF2-40B4-BE49-F238E27FC236}">
                <a16:creationId xmlns:a16="http://schemas.microsoft.com/office/drawing/2014/main" id="{63AA5940-E3E0-4849-930D-4EC784CA8F13}"/>
              </a:ext>
            </a:extLst>
          </p:cNvPr>
          <p:cNvSpPr>
            <a:spLocks noGrp="1"/>
          </p:cNvSpPr>
          <p:nvPr>
            <p:ph idx="1"/>
          </p:nvPr>
        </p:nvSpPr>
        <p:spPr/>
        <p:txBody>
          <a:bodyPr>
            <a:normAutofit/>
          </a:bodyPr>
          <a:lstStyle/>
          <a:p>
            <a:pPr marL="342900" lvl="0" indent="-342900" algn="l">
              <a:lnSpc>
                <a:spcPct val="107000"/>
              </a:lnSpc>
              <a:buFont typeface="+mj-lt"/>
              <a:buAutoNum type="arabicPeriod"/>
              <a:tabLst>
                <a:tab pos="775970" algn="l"/>
                <a:tab pos="810260" algn="l"/>
                <a:tab pos="949325" algn="l"/>
                <a:tab pos="457200" algn="l"/>
              </a:tabLst>
            </a:pPr>
            <a:r>
              <a:rPr lang="ky-KG"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КБнын ыкмаларын өздөштүрүү. Баалоону пландаштыруу. (Тиркеме, BaalooApp программасын өздөштүрүү боюнча нускама).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buFont typeface="+mj-lt"/>
              <a:buAutoNum type="arabicPeriod"/>
              <a:tabLst>
                <a:tab pos="775970" algn="l"/>
                <a:tab pos="810260" algn="l"/>
                <a:tab pos="949325" algn="l"/>
                <a:tab pos="457200" algn="l"/>
              </a:tabLst>
            </a:pPr>
            <a:r>
              <a:rPr lang="ky-KG"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Тестирлөөнү (баалоону) өткөрүү.</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buFont typeface="+mj-lt"/>
              <a:buAutoNum type="arabicPeriod"/>
              <a:tabLst>
                <a:tab pos="775970" algn="l"/>
                <a:tab pos="810260" algn="l"/>
                <a:tab pos="949325" algn="l"/>
                <a:tab pos="457200" algn="l"/>
              </a:tabLst>
            </a:pPr>
            <a:r>
              <a:rPr lang="ky-KG"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Окуучуга кичи топко кайтарым байланыш берүү.</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lnSpc>
                <a:spcPct val="107000"/>
              </a:lnSpc>
              <a:buFont typeface="+mj-lt"/>
              <a:buAutoNum type="arabicPeriod"/>
              <a:tabLst>
                <a:tab pos="775970" algn="l"/>
                <a:tab pos="810260" algn="l"/>
                <a:tab pos="949325" algn="l"/>
                <a:tab pos="457200" algn="l"/>
              </a:tabLst>
            </a:pPr>
            <a:r>
              <a:rPr lang="ky-KG"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Жалпысынан алынган маалыматтарды анализдөө.</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tabLst>
                <a:tab pos="775970" algn="l"/>
                <a:tab pos="810260" algn="l"/>
                <a:tab pos="949325" algn="l"/>
                <a:tab pos="457200" algn="l"/>
              </a:tabLst>
            </a:pPr>
            <a:r>
              <a:rPr lang="ky-KG"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Мугалимдин өзүнө берилген сунуштарды белгилүү бир убакытка чейин колдонуусу (</a:t>
            </a:r>
            <a:r>
              <a:rPr lang="ky-KG" sz="1800" dirty="0">
                <a:solidFill>
                  <a:schemeClr val="tx1"/>
                </a:solidFill>
                <a:latin typeface="Arial" panose="020B0604020202020204" pitchFamily="34" charset="0"/>
                <a:ea typeface="Calibri" panose="020F0502020204030204" pitchFamily="34" charset="0"/>
                <a:cs typeface="Arial" panose="020B0604020202020204" pitchFamily="34" charset="0"/>
              </a:rPr>
              <a:t>2-3 жуманын ичинде)</a:t>
            </a:r>
            <a:r>
              <a:rPr lang="ky-KG"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0"/>
              </a:spcAft>
              <a:buFont typeface="+mj-lt"/>
              <a:buAutoNum type="arabicPeriod"/>
            </a:pPr>
            <a:endParaRPr lang="ky-KG"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ky-KG"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BC25F39-328C-4995-91E3-2E9FCE8EC790}"/>
              </a:ext>
            </a:extLst>
          </p:cNvPr>
          <p:cNvSpPr>
            <a:spLocks noGrp="1"/>
          </p:cNvSpPr>
          <p:nvPr>
            <p:ph type="ftr" sz="quarter" idx="10"/>
          </p:nvPr>
        </p:nvSpPr>
        <p:spPr/>
        <p:txBody>
          <a:bodyPr/>
          <a:lstStyle/>
          <a:p>
            <a:pPr>
              <a:defRPr/>
            </a:pPr>
            <a:r>
              <a:rPr lang="ru-RU" dirty="0" err="1"/>
              <a:t>Окуу</a:t>
            </a:r>
            <a:r>
              <a:rPr lang="ru-RU" dirty="0"/>
              <a:t> </a:t>
            </a:r>
            <a:r>
              <a:rPr lang="ru-RU" dirty="0" err="1"/>
              <a:t>керемет</a:t>
            </a:r>
            <a:r>
              <a:rPr lang="ru-RU" dirty="0"/>
              <a:t>!</a:t>
            </a:r>
            <a:endParaRPr lang="en-US" dirty="0"/>
          </a:p>
        </p:txBody>
      </p:sp>
      <p:sp>
        <p:nvSpPr>
          <p:cNvPr id="5" name="Slide Number Placeholder 4">
            <a:extLst>
              <a:ext uri="{FF2B5EF4-FFF2-40B4-BE49-F238E27FC236}">
                <a16:creationId xmlns:a16="http://schemas.microsoft.com/office/drawing/2014/main" id="{C8C3176D-E539-4699-B993-732A6A8682ED}"/>
              </a:ext>
            </a:extLst>
          </p:cNvPr>
          <p:cNvSpPr>
            <a:spLocks noGrp="1"/>
          </p:cNvSpPr>
          <p:nvPr>
            <p:ph type="sldNum" sz="quarter" idx="11"/>
          </p:nvPr>
        </p:nvSpPr>
        <p:spPr/>
        <p:txBody>
          <a:bodyPr/>
          <a:lstStyle/>
          <a:p>
            <a:fld id="{F4A9E69A-31C3-4AB5-99F0-11DE1AC697B9}" type="slidenum">
              <a:rPr lang="en-US" altLang="en-US" smtClean="0"/>
              <a:pPr/>
              <a:t>9</a:t>
            </a:fld>
            <a:endParaRPr lang="en-US" altLang="en-US"/>
          </a:p>
        </p:txBody>
      </p:sp>
    </p:spTree>
    <p:extLst>
      <p:ext uri="{BB962C8B-B14F-4D97-AF65-F5344CB8AC3E}">
        <p14:creationId xmlns:p14="http://schemas.microsoft.com/office/powerpoint/2010/main" val="3984023003"/>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5C166961986B429123370230C21361" ma:contentTypeVersion="9" ma:contentTypeDescription="Create a new document." ma:contentTypeScope="" ma:versionID="c985988e810e78bf63bbd091cbb8d28f">
  <xsd:schema xmlns:xsd="http://www.w3.org/2001/XMLSchema" xmlns:xs="http://www.w3.org/2001/XMLSchema" xmlns:p="http://schemas.microsoft.com/office/2006/metadata/properties" xmlns:ns3="a682d3be-e724-4881-9c57-9df1e44a6351" targetNamespace="http://schemas.microsoft.com/office/2006/metadata/properties" ma:root="true" ma:fieldsID="4fe652e7966edb6abacef8201f0aba5e" ns3:_="">
    <xsd:import namespace="a682d3be-e724-4881-9c57-9df1e44a635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2d3be-e724-4881-9c57-9df1e44a63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BDE3EF-8DA1-43C2-95E9-AC86669F56A1}">
  <ds:schemaRefs>
    <ds:schemaRef ds:uri="http://schemas.microsoft.com/sharepoint/v3/contenttype/forms"/>
  </ds:schemaRefs>
</ds:datastoreItem>
</file>

<file path=customXml/itemProps2.xml><?xml version="1.0" encoding="utf-8"?>
<ds:datastoreItem xmlns:ds="http://schemas.openxmlformats.org/officeDocument/2006/customXml" ds:itemID="{8547B59D-80F4-4517-A625-59903C50D313}">
  <ds:schemaRefs>
    <ds:schemaRef ds:uri="a682d3be-e724-4881-9c57-9df1e44a6351"/>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5D8010-4647-4301-B957-18043320F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2d3be-e724-4881-9c57-9df1e44a63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16.9-Template_12.7.2016</Template>
  <TotalTime>4476</TotalTime>
  <Words>991</Words>
  <Application>Microsoft Office PowerPoint</Application>
  <PresentationFormat>Произвольный</PresentationFormat>
  <Paragraphs>117</Paragraphs>
  <Slides>14</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Calibri</vt:lpstr>
      <vt:lpstr>Corbel</vt:lpstr>
      <vt:lpstr>Gill Sans MT</vt:lpstr>
      <vt:lpstr>Symbol</vt:lpstr>
      <vt:lpstr>Wingdings</vt:lpstr>
      <vt:lpstr>16.9-Template_12.7.2016</vt:lpstr>
      <vt:lpstr>ПРОЕКТ USAID «ОКУУ КЕРЕМЕТ!»</vt:lpstr>
      <vt:lpstr>Презентация PowerPoint</vt:lpstr>
      <vt:lpstr>«ОКУУ КЕРЕМЕТ!» долбоору</vt:lpstr>
      <vt:lpstr> СЕССИЯНЫН МАКСАТЫ</vt:lpstr>
      <vt:lpstr>  Тиркемени апробация кылгандан кийинки кайтарым байланыш</vt:lpstr>
      <vt:lpstr> Жуптарда/топтордо иштөө үчүн тапшырма</vt:lpstr>
      <vt:lpstr> Көңүл бургула: </vt:lpstr>
      <vt:lpstr> Көңүл бургула:</vt:lpstr>
      <vt:lpstr>Тиркемени колдонуунун этаптары</vt:lpstr>
      <vt:lpstr>  BaalooApp тиркемесин колдонуп баалоону кантип жүргүзүү боюнча жалпы    нускама</vt:lpstr>
      <vt:lpstr>ПРАКТИКАЛЫК КӨНҮГҮҮЛӨР . ПЛАНДОО</vt:lpstr>
      <vt:lpstr>Окуу көндүмдөрүн калыптандыруучу баалоонун планы Мектеп____________________1-класс___________ Мугалим____________________________________</vt:lpstr>
      <vt:lpstr>Жыйынтыктоо</vt:lpstr>
      <vt:lpstr>Презентация PowerPoint</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Alikova, Aida</cp:lastModifiedBy>
  <cp:revision>214</cp:revision>
  <dcterms:created xsi:type="dcterms:W3CDTF">2017-03-16T17:43:27Z</dcterms:created>
  <dcterms:modified xsi:type="dcterms:W3CDTF">2022-10-13T05:16:36Z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0x010100405C166961986B429123370230C21361</vt:lpwstr>
  </property>
</Properties>
</file>